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1" r:id="rId4"/>
    <p:sldId id="272" r:id="rId5"/>
    <p:sldId id="274" r:id="rId6"/>
    <p:sldId id="273" r:id="rId7"/>
    <p:sldId id="275" r:id="rId8"/>
    <p:sldId id="276" r:id="rId9"/>
    <p:sldId id="278" r:id="rId10"/>
    <p:sldId id="279" r:id="rId11"/>
    <p:sldId id="280" r:id="rId12"/>
    <p:sldId id="281" r:id="rId13"/>
    <p:sldId id="282" r:id="rId14"/>
    <p:sldId id="284" r:id="rId15"/>
    <p:sldId id="285" r:id="rId16"/>
    <p:sldId id="286" r:id="rId17"/>
    <p:sldId id="287" r:id="rId18"/>
    <p:sldId id="288" r:id="rId19"/>
    <p:sldId id="270" r:id="rId20"/>
    <p:sldId id="295" r:id="rId21"/>
    <p:sldId id="289" r:id="rId22"/>
    <p:sldId id="298" r:id="rId23"/>
    <p:sldId id="299" r:id="rId24"/>
    <p:sldId id="297" r:id="rId25"/>
    <p:sldId id="290" r:id="rId26"/>
    <p:sldId id="291" r:id="rId27"/>
    <p:sldId id="300" r:id="rId28"/>
    <p:sldId id="301" r:id="rId29"/>
    <p:sldId id="302" r:id="rId30"/>
    <p:sldId id="293" r:id="rId31"/>
    <p:sldId id="294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70AD47"/>
    <a:srgbClr val="548235"/>
    <a:srgbClr val="81D654"/>
    <a:srgbClr val="479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22555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175" y="1241322"/>
            <a:ext cx="11539025" cy="5316793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6605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859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3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4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0867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979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44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1999" cy="1064136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218800" y="0"/>
            <a:ext cx="10973200" cy="1064136"/>
          </a:xfrm>
          <a:noFill/>
        </p:spPr>
        <p:txBody>
          <a:bodyPr>
            <a:noAutofit/>
          </a:bodyPr>
          <a:lstStyle>
            <a:lvl1pPr algn="l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628" y="0"/>
            <a:ext cx="998172" cy="1694045"/>
          </a:xfrm>
          <a:prstGeom prst="rect">
            <a:avLst/>
          </a:prstGeom>
        </p:spPr>
      </p:pic>
      <p:sp>
        <p:nvSpPr>
          <p:cNvPr id="5" name="Round Diagonal Corner Rectangle 4"/>
          <p:cNvSpPr/>
          <p:nvPr userDrawn="1"/>
        </p:nvSpPr>
        <p:spPr>
          <a:xfrm>
            <a:off x="348175" y="1113531"/>
            <a:ext cx="11607852" cy="5533076"/>
          </a:xfrm>
          <a:prstGeom prst="round2DiagRect">
            <a:avLst>
              <a:gd name="adj1" fmla="val 9954"/>
              <a:gd name="adj2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95000"/>
                  <a:alpha val="91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04775">
            <a:gradFill flip="none" rotWithShape="1">
              <a:gsLst>
                <a:gs pos="0">
                  <a:schemeClr val="accent3">
                    <a:lumMod val="5000"/>
                    <a:lumOff val="95000"/>
                    <a:alpha val="62000"/>
                  </a:schemeClr>
                </a:gs>
                <a:gs pos="100000">
                  <a:schemeClr val="accent3">
                    <a:lumMod val="30000"/>
                    <a:lumOff val="70000"/>
                    <a:alpha val="5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39016" y="1270535"/>
            <a:ext cx="11232682" cy="5284269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413291">
            <a:off x="379847" y="1134118"/>
            <a:ext cx="374539" cy="27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61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57316" y="1022555"/>
            <a:ext cx="11798711" cy="5624052"/>
          </a:xfrm>
          <a:prstGeom prst="round2DiagRect">
            <a:avLst>
              <a:gd name="adj1" fmla="val 9954"/>
              <a:gd name="adj2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95000"/>
                  <a:alpha val="91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04775">
            <a:gradFill flip="none" rotWithShape="1">
              <a:gsLst>
                <a:gs pos="0">
                  <a:schemeClr val="accent3">
                    <a:lumMod val="5000"/>
                    <a:lumOff val="95000"/>
                    <a:alpha val="62000"/>
                  </a:schemeClr>
                </a:gs>
                <a:gs pos="100000">
                  <a:schemeClr val="accent3">
                    <a:lumMod val="30000"/>
                    <a:lumOff val="70000"/>
                    <a:alpha val="5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22555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175" y="1241322"/>
            <a:ext cx="11539025" cy="5316793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80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ound Diagonal Corner Rectangle 11"/>
          <p:cNvSpPr/>
          <p:nvPr userDrawn="1"/>
        </p:nvSpPr>
        <p:spPr>
          <a:xfrm>
            <a:off x="462117" y="1022554"/>
            <a:ext cx="11493910" cy="5594555"/>
          </a:xfrm>
          <a:prstGeom prst="round2DiagRect">
            <a:avLst>
              <a:gd name="adj1" fmla="val 9954"/>
              <a:gd name="adj2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71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95000"/>
                  <a:alpha val="89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04775"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  <a:alpha val="76000"/>
                  </a:schemeClr>
                </a:gs>
              </a:gsLst>
              <a:path path="rect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0" y="1"/>
            <a:ext cx="12192000" cy="960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Automated pig counting using deep learning</a:t>
            </a:r>
            <a:endParaRPr lang="en-US" sz="66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34392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157316" y="1022555"/>
            <a:ext cx="11798711" cy="5624052"/>
          </a:xfrm>
          <a:prstGeom prst="round2DiagRect">
            <a:avLst>
              <a:gd name="adj1" fmla="val 9954"/>
              <a:gd name="adj2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22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95000"/>
                  <a:alpha val="91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04775">
            <a:gradFill flip="none" rotWithShape="1">
              <a:gsLst>
                <a:gs pos="0">
                  <a:schemeClr val="accent3">
                    <a:lumMod val="5000"/>
                    <a:lumOff val="95000"/>
                    <a:alpha val="62000"/>
                  </a:schemeClr>
                </a:gs>
                <a:gs pos="100000">
                  <a:schemeClr val="accent3">
                    <a:lumMod val="30000"/>
                    <a:lumOff val="70000"/>
                    <a:alpha val="51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22555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175" y="1241322"/>
            <a:ext cx="11539025" cy="5316793"/>
          </a:xfrm>
        </p:spPr>
        <p:txBody>
          <a:bodyPr>
            <a:normAutofit/>
          </a:bodyPr>
          <a:lstStyle>
            <a:lvl1pPr marL="0" indent="0">
              <a:buNone/>
              <a:defRPr sz="4800" b="1"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3100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022555"/>
          </a:xfrm>
        </p:spPr>
        <p:txBody>
          <a:bodyPr>
            <a:noAutofit/>
          </a:bodyPr>
          <a:lstStyle>
            <a:lvl1pPr algn="ctr"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1022555"/>
            <a:ext cx="12191999" cy="5835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1022555"/>
            <a:ext cx="12192000" cy="0"/>
          </a:xfrm>
          <a:prstGeom prst="line">
            <a:avLst/>
          </a:prstGeom>
          <a:ln w="139700">
            <a:gradFill flip="none" rotWithShape="1">
              <a:gsLst>
                <a:gs pos="0">
                  <a:schemeClr val="accent3">
                    <a:lumMod val="5000"/>
                    <a:lumOff val="95000"/>
                    <a:alpha val="62000"/>
                  </a:schemeClr>
                </a:gs>
                <a:gs pos="100000">
                  <a:schemeClr val="accent3">
                    <a:lumMod val="30000"/>
                    <a:lumOff val="70000"/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76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tile tx="-2032000" ty="-30480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806245"/>
            <a:ext cx="12192000" cy="605175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90000">
                <a:schemeClr val="bg1"/>
              </a:gs>
              <a:gs pos="95000">
                <a:schemeClr val="bg1">
                  <a:lumMod val="95000"/>
                  <a:alpha val="65000"/>
                </a:schemeClr>
              </a:gs>
              <a:gs pos="100000">
                <a:schemeClr val="accent3">
                  <a:lumMod val="30000"/>
                  <a:lumOff val="70000"/>
                  <a:alpha val="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0" y="1"/>
            <a:ext cx="12192000" cy="960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Automated pig counting using deep learning</a:t>
            </a:r>
            <a:endParaRPr lang="en-US" sz="6600" b="1" dirty="0">
              <a:solidFill>
                <a:schemeClr val="tx1">
                  <a:lumMod val="85000"/>
                  <a:lumOff val="1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8503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0644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B90A-A6DA-4CAA-A697-9207E1A8837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62BB5-CE99-469C-90A9-70DC411398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6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49" r:id="rId4"/>
    <p:sldLayoutId id="2147483650" r:id="rId5"/>
    <p:sldLayoutId id="2147483651" r:id="rId6"/>
    <p:sldLayoutId id="2147483660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effectLst/>
        </p:spPr>
      </p:pic>
      <p:sp>
        <p:nvSpPr>
          <p:cNvPr id="5" name="Rectangle 4"/>
          <p:cNvSpPr/>
          <p:nvPr/>
        </p:nvSpPr>
        <p:spPr>
          <a:xfrm>
            <a:off x="1" y="717847"/>
            <a:ext cx="7452852" cy="364767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  <a:alpha val="29000"/>
                </a:schemeClr>
              </a:gs>
              <a:gs pos="50000">
                <a:schemeClr val="bg1">
                  <a:lumMod val="75000"/>
                  <a:tint val="44500"/>
                  <a:satMod val="160000"/>
                  <a:alpha val="29000"/>
                </a:schemeClr>
              </a:gs>
              <a:gs pos="100000">
                <a:schemeClr val="bg1">
                  <a:lumMod val="75000"/>
                  <a:tint val="23500"/>
                  <a:satMod val="160000"/>
                  <a:alpha val="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15" y="1223059"/>
            <a:ext cx="6375163" cy="2469735"/>
          </a:xfrm>
        </p:spPr>
        <p:txBody>
          <a:bodyPr/>
          <a:lstStyle/>
          <a:p>
            <a:pPr algn="l"/>
            <a:r>
              <a:rPr lang="en-US" sz="8000" dirty="0" smtClean="0"/>
              <a:t>Decision Trees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h-TH" sz="4800" dirty="0">
                <a:latin typeface="FreesiaUPC" panose="020B0604020202020204" pitchFamily="34" charset="-34"/>
                <a:cs typeface="FreesiaUPC" panose="020B0604020202020204" pitchFamily="34" charset="-34"/>
              </a:rPr>
              <a:t>(โมเดลต้นไม้ตัดสินใจ)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8000" dirty="0" smtClean="0"/>
              <a:t>&amp;</a:t>
            </a:r>
            <a:r>
              <a:rPr lang="th-TH" sz="8000" dirty="0" smtClean="0"/>
              <a:t> </a:t>
            </a:r>
            <a:r>
              <a:rPr lang="en-US" sz="8000" dirty="0"/>
              <a:t>Random </a:t>
            </a:r>
            <a:r>
              <a:rPr lang="en-US" sz="8000" dirty="0" smtClean="0"/>
              <a:t>Forest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8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th-TH" sz="48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48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ป่าแบบสุ่ม) </a:t>
            </a:r>
            <a:r>
              <a:rPr lang="en-US" sz="48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endParaRPr lang="en-US" sz="48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585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การวัดประสิทธิภาพโมเดล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table(p , titanic_test$Survived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751961" y="1873569"/>
            <a:ext cx="5138200" cy="15388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&gt; 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table(p,titanic_test$Survived)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p     0  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0 267  31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1  10 110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80706" y="2790701"/>
            <a:ext cx="2588820" cy="56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Confusion Matrix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3792" y="2458344"/>
            <a:ext cx="1571902" cy="954108"/>
            <a:chOff x="933792" y="2458344"/>
            <a:chExt cx="1571902" cy="954108"/>
          </a:xfrm>
        </p:grpSpPr>
        <p:sp>
          <p:nvSpPr>
            <p:cNvPr id="8" name="Rectangle 7"/>
            <p:cNvSpPr/>
            <p:nvPr/>
          </p:nvSpPr>
          <p:spPr>
            <a:xfrm>
              <a:off x="933792" y="2458344"/>
              <a:ext cx="1571902" cy="954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290053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29341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33792" y="2790701"/>
              <a:ext cx="15719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45667" y="3109355"/>
              <a:ext cx="15600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26404" y="3997227"/>
            <a:ext cx="3655956" cy="796737"/>
            <a:chOff x="2926404" y="3997227"/>
            <a:chExt cx="3655956" cy="796737"/>
          </a:xfrm>
        </p:grpSpPr>
        <p:sp>
          <p:nvSpPr>
            <p:cNvPr id="34" name="Rounded Rectangle 33"/>
            <p:cNvSpPr/>
            <p:nvPr/>
          </p:nvSpPr>
          <p:spPr>
            <a:xfrm>
              <a:off x="2926404" y="3997228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267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100847" y="3997227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110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79170" y="4152268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51961" y="4928044"/>
            <a:ext cx="8004842" cy="91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1961" y="5150375"/>
            <a:ext cx="8004842" cy="796736"/>
            <a:chOff x="751961" y="5150375"/>
            <a:chExt cx="8004842" cy="796736"/>
          </a:xfrm>
        </p:grpSpPr>
        <p:sp>
          <p:nvSpPr>
            <p:cNvPr id="47" name="Rounded Rectangle 46"/>
            <p:cNvSpPr/>
            <p:nvPr/>
          </p:nvSpPr>
          <p:spPr>
            <a:xfrm>
              <a:off x="751961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267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926404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110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04727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100847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10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79170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75290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31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3613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8899309" y="4662677"/>
            <a:ext cx="550424" cy="51040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x</a:t>
            </a:r>
            <a:endParaRPr lang="en-US" sz="8000" b="1" dirty="0">
              <a:solidFill>
                <a:schemeClr val="tx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592239" y="4488502"/>
            <a:ext cx="1606192" cy="796736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100</a:t>
            </a:r>
            <a:endParaRPr lang="en-US" sz="4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0054" y="2795818"/>
            <a:ext cx="639288" cy="313537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940651" y="3111354"/>
            <a:ext cx="565043" cy="311539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204038" y="1303020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04038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377/418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04037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0.9019..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04037" y="1303018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90.19..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016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 animBg="1"/>
      <p:bldP spid="54" grpId="0"/>
      <p:bldP spid="55" grpId="0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60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การวัดประสิทธิภาพโมเดล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rpart.plot(tree_fit)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0681" y="1873569"/>
            <a:ext cx="7766463" cy="462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</a:t>
            </a:r>
            <a:r>
              <a:rPr lang="en-US" dirty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696027" y="1064136"/>
            <a:ext cx="11037168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#install.packages("party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")</a:t>
            </a:r>
          </a:p>
          <a:p>
            <a:r>
              <a:rPr lang="en-US" sz="2800" b="1" dirty="0" smtClean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(party)</a:t>
            </a:r>
            <a:endParaRPr lang="en-US" sz="3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9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titanic_train$Survived &lt;- as.factor(titanic_train$Survived)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&lt;- as.factor(titanic_test$Survived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#tree_fit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&lt;- rpart(Survived ~ ., data = titanic_train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 &lt;- ctree(Survived ~ ., data = titanic_train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#p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&lt;- predict(tree_fit, newdata = titanic_test,type = "class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")</a:t>
            </a:r>
            <a:endParaRPr lang="en-US" sz="2800" b="1" dirty="0">
              <a:solidFill>
                <a:schemeClr val="bg1">
                  <a:lumMod val="6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 &lt;- predict(tree_fit, newdata =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titanic_test)</a:t>
            </a:r>
            <a:endParaRPr lang="en-US" sz="7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mean(p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== titanic_test$Survived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#rpart.plot(tree_fit)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plot(tree_fit)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6027" y="4113254"/>
            <a:ext cx="5538518" cy="3637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6027" y="4983989"/>
            <a:ext cx="4956628" cy="3637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96027" y="6242215"/>
            <a:ext cx="1560285" cy="3637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54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#install.packages(c("rpart", "rpart.plot"))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(rpart.plot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9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titanic_train$Survived &lt;- as.factor(titanic_train$Survived)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&lt;- as.factor(titanic_test$Survived)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 &lt;- rpart(Survived ~ ., data = titanic_train)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 &lt;- predict(tree_fit, newdata = titanic_test,type = 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"class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mean(p == titanic_test$Survived)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rpart.plot(tree_fit)</a:t>
            </a:r>
          </a:p>
        </p:txBody>
      </p:sp>
      <p:sp>
        <p:nvSpPr>
          <p:cNvPr id="4" name="Rectangle 3"/>
          <p:cNvSpPr/>
          <p:nvPr/>
        </p:nvSpPr>
        <p:spPr>
          <a:xfrm>
            <a:off x="696027" y="2714323"/>
            <a:ext cx="7341068" cy="1771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6027" y="4572001"/>
            <a:ext cx="7341068" cy="404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6027" y="5049887"/>
            <a:ext cx="7341068" cy="86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>
            <a:off x="8655721" y="2257913"/>
            <a:ext cx="3175878" cy="76115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การเตรียมข้อมูล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8655721" y="3409466"/>
            <a:ext cx="3154477" cy="758952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สร้างโมเดล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8655721" y="5100899"/>
            <a:ext cx="3154478" cy="758952"/>
          </a:xfrm>
          <a:prstGeom prst="homePlat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วัดประสิทธิภาพโมเดล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0" name="Straight Connector 9"/>
          <p:cNvCxnSpPr>
            <a:stCxn id="4" idx="3"/>
            <a:endCxn id="15" idx="1"/>
          </p:cNvCxnSpPr>
          <p:nvPr/>
        </p:nvCxnSpPr>
        <p:spPr>
          <a:xfrm flipV="1">
            <a:off x="8037095" y="2638491"/>
            <a:ext cx="618626" cy="96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3"/>
            <a:endCxn id="16" idx="1"/>
          </p:cNvCxnSpPr>
          <p:nvPr/>
        </p:nvCxnSpPr>
        <p:spPr>
          <a:xfrm flipV="1">
            <a:off x="8037095" y="3788942"/>
            <a:ext cx="618626" cy="9851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  <a:endCxn id="17" idx="1"/>
          </p:cNvCxnSpPr>
          <p:nvPr/>
        </p:nvCxnSpPr>
        <p:spPr>
          <a:xfrm>
            <a:off x="8037095" y="5480375"/>
            <a:ext cx="6186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/>
          <p:cNvSpPr/>
          <p:nvPr/>
        </p:nvSpPr>
        <p:spPr>
          <a:xfrm>
            <a:off x="8655720" y="4255182"/>
            <a:ext cx="3154478" cy="758952"/>
          </a:xfrm>
          <a:prstGeom prst="homePlate">
            <a:avLst/>
          </a:prstGeom>
          <a:gradFill flip="none" rotWithShape="1">
            <a:gsLst>
              <a:gs pos="0">
                <a:srgbClr val="70AD47">
                  <a:shade val="30000"/>
                  <a:satMod val="115000"/>
                </a:srgbClr>
              </a:gs>
              <a:gs pos="50000">
                <a:srgbClr val="70AD47">
                  <a:shade val="67500"/>
                  <a:satMod val="115000"/>
                </a:srgbClr>
              </a:gs>
              <a:gs pos="100000">
                <a:srgbClr val="70AD4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70AD47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การเลือกโมเดลด้วยค่า </a:t>
            </a:r>
            <a:r>
              <a:rPr lang="en-US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CP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6027" y="4976261"/>
            <a:ext cx="7341068" cy="49097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endCxn id="19" idx="1"/>
          </p:cNvCxnSpPr>
          <p:nvPr/>
        </p:nvCxnSpPr>
        <p:spPr>
          <a:xfrm flipV="1">
            <a:off x="8037094" y="4634658"/>
            <a:ext cx="618626" cy="364131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print(tree_fit$cptable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  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Complexity Parameter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645610" y="1730476"/>
            <a:ext cx="3087585" cy="1633000"/>
            <a:chOff x="7774797" y="3739180"/>
            <a:chExt cx="3087585" cy="1633000"/>
          </a:xfrm>
        </p:grpSpPr>
        <p:sp>
          <p:nvSpPr>
            <p:cNvPr id="9" name="Rounded Rectangle 8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DT MODEL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020639" y="4534824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tree_fit</a:t>
              </a:r>
              <a:endParaRPr lang="en-US" sz="4000" dirty="0"/>
            </a:p>
          </p:txBody>
        </p:sp>
      </p:grp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506119" y="1844576"/>
            <a:ext cx="7893647" cy="21544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&gt; print(tree_fit$cptable)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        CP nsplit rel error    xerror       xstd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1 0.44444444      0 1.0000000 1.0000000 0.04244576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2 0.02534113      1 0.5555556 0.5555556 0.03574957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3 0.02339181      4 0.4795322 0.5146199 0.03474917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4 0.02046784      5 0.4561404 0.5087719 0.03459945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5 0.01000000      6 0.4356725 0.4824561 0.03390356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441256" y="3647863"/>
            <a:ext cx="2291938" cy="1845542"/>
            <a:chOff x="5450071" y="4554548"/>
            <a:chExt cx="2291938" cy="18455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774" y="4985440"/>
              <a:ext cx="2291235" cy="44488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071" y="5426314"/>
              <a:ext cx="2291938" cy="9737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774" y="4554548"/>
              <a:ext cx="2291235" cy="452749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000418" y="3366538"/>
            <a:ext cx="441540" cy="1996949"/>
            <a:chOff x="9000419" y="3477576"/>
            <a:chExt cx="441540" cy="1996949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9013371" y="3477576"/>
              <a:ext cx="0" cy="199694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1"/>
            </p:cNvCxnSpPr>
            <p:nvPr/>
          </p:nvCxnSpPr>
          <p:spPr>
            <a:xfrm flipH="1" flipV="1">
              <a:off x="9013370" y="3874237"/>
              <a:ext cx="428589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 flipV="1">
              <a:off x="9012295" y="4470160"/>
              <a:ext cx="428589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9012294" y="4955045"/>
              <a:ext cx="428589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9000419" y="5451453"/>
              <a:ext cx="428589" cy="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696027" y="4150623"/>
            <a:ext cx="11037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tree_fit_final &lt;-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prune</a:t>
            </a:r>
            <a:r>
              <a:rPr lang="th-TH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th-TH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tree_fit</a:t>
            </a:r>
            <a:r>
              <a:rPr lang="th-TH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cp =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0.44444444 )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96026" y="4885981"/>
            <a:ext cx="3087585" cy="1633000"/>
            <a:chOff x="7774797" y="3739180"/>
            <a:chExt cx="3087585" cy="1633000"/>
          </a:xfrm>
        </p:grpSpPr>
        <p:sp>
          <p:nvSpPr>
            <p:cNvPr id="28" name="Rounded Rectangle 27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DT MODEL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020639" y="4534824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tree_fit_final</a:t>
              </a:r>
              <a:endParaRPr lang="en-US" sz="4000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696026" y="2440639"/>
            <a:ext cx="1702789" cy="302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823559" y="4243394"/>
            <a:ext cx="1304109" cy="302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411767" y="2607658"/>
            <a:ext cx="3074633" cy="1647611"/>
            <a:chOff x="2411767" y="2607658"/>
            <a:chExt cx="3074633" cy="1647611"/>
          </a:xfrm>
        </p:grpSpPr>
        <p:cxnSp>
          <p:nvCxnSpPr>
            <p:cNvPr id="33" name="Elbow Connector 32"/>
            <p:cNvCxnSpPr/>
            <p:nvPr/>
          </p:nvCxnSpPr>
          <p:spPr>
            <a:xfrm>
              <a:off x="2411767" y="2607658"/>
              <a:ext cx="3074633" cy="1453703"/>
            </a:xfrm>
            <a:prstGeom prst="bentConnector3">
              <a:avLst>
                <a:gd name="adj1" fmla="val 1717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75613" y="4053127"/>
              <a:ext cx="0" cy="2021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/>
          <p:cNvSpPr/>
          <p:nvPr/>
        </p:nvSpPr>
        <p:spPr>
          <a:xfrm>
            <a:off x="3321516" y="4243394"/>
            <a:ext cx="849989" cy="3272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Elbow Connector 48"/>
          <p:cNvCxnSpPr>
            <a:stCxn id="10" idx="1"/>
            <a:endCxn id="46" idx="2"/>
          </p:cNvCxnSpPr>
          <p:nvPr/>
        </p:nvCxnSpPr>
        <p:spPr>
          <a:xfrm rot="10800000" flipV="1">
            <a:off x="3746512" y="2767397"/>
            <a:ext cx="5144941" cy="1803237"/>
          </a:xfrm>
          <a:prstGeom prst="bentConnector4">
            <a:avLst>
              <a:gd name="adj1" fmla="val 45870"/>
              <a:gd name="adj2" fmla="val 112677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3684" y="4243492"/>
            <a:ext cx="1552188" cy="3272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Elbow Connector 52"/>
          <p:cNvCxnSpPr>
            <a:stCxn id="29" idx="1"/>
            <a:endCxn id="52" idx="1"/>
          </p:cNvCxnSpPr>
          <p:nvPr/>
        </p:nvCxnSpPr>
        <p:spPr>
          <a:xfrm rot="10800000">
            <a:off x="653684" y="4407113"/>
            <a:ext cx="288184" cy="1515790"/>
          </a:xfrm>
          <a:prstGeom prst="bentConnector3">
            <a:avLst>
              <a:gd name="adj1" fmla="val 179324"/>
            </a:avLst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1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/>
      <p:bldP spid="30" grpId="0" animBg="1"/>
      <p:bldP spid="31" grpId="0" animBg="1"/>
      <p:bldP spid="46" grpId="1" animBg="1"/>
      <p:bldP spid="52" grpId="0" animBg="1"/>
      <p:bldP spid="5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#install.packages(c("rpart", "rpart.plot"))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(rpart.plot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9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titanic_train$Survived &lt;- as.factor(titanic_train$Survived)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&lt;- as.factor(titanic_test$Survived)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 &lt;- rpart(Survived ~ ., data = titanic_train)</a:t>
            </a:r>
          </a:p>
          <a:p>
            <a:r>
              <a:rPr lang="en-US" sz="2800" b="1" dirty="0">
                <a:solidFill>
                  <a:schemeClr val="accent2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tree_fit_final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&lt;-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prune(</a:t>
            </a:r>
            <a:r>
              <a:rPr lang="th-TH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</a:t>
            </a:r>
            <a:r>
              <a:rPr lang="th-TH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, cp = 0.44444444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&lt;-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predict(</a:t>
            </a:r>
            <a:r>
              <a:rPr lang="en-US" sz="2800" b="1" dirty="0" smtClean="0">
                <a:solidFill>
                  <a:schemeClr val="accent2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tree_fit_final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,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newdata = titanic_test,type = 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"class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mean(p == titanic_test$Survived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rpart.plot(tree_fit)</a:t>
            </a:r>
          </a:p>
        </p:txBody>
      </p:sp>
      <p:sp>
        <p:nvSpPr>
          <p:cNvPr id="4" name="Rectangle 3"/>
          <p:cNvSpPr/>
          <p:nvPr/>
        </p:nvSpPr>
        <p:spPr>
          <a:xfrm>
            <a:off x="696027" y="2714323"/>
            <a:ext cx="7341068" cy="1771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6027" y="4572001"/>
            <a:ext cx="7341068" cy="404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6027" y="5465029"/>
            <a:ext cx="7341068" cy="828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>
            <a:off x="8655721" y="2257913"/>
            <a:ext cx="3175878" cy="76115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การเตรียมข้อมูล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8655721" y="3409466"/>
            <a:ext cx="3154477" cy="758952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สร้างโมเดล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8655720" y="5120523"/>
            <a:ext cx="3154478" cy="758952"/>
          </a:xfrm>
          <a:prstGeom prst="homePlat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วัดประสิทธิภาพโมเดล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0" name="Straight Connector 9"/>
          <p:cNvCxnSpPr>
            <a:stCxn id="4" idx="3"/>
            <a:endCxn id="15" idx="1"/>
          </p:cNvCxnSpPr>
          <p:nvPr/>
        </p:nvCxnSpPr>
        <p:spPr>
          <a:xfrm flipV="1">
            <a:off x="8037095" y="2638491"/>
            <a:ext cx="618626" cy="96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3"/>
            <a:endCxn id="16" idx="1"/>
          </p:cNvCxnSpPr>
          <p:nvPr/>
        </p:nvCxnSpPr>
        <p:spPr>
          <a:xfrm flipV="1">
            <a:off x="8037095" y="3788942"/>
            <a:ext cx="618626" cy="9851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  <a:endCxn id="17" idx="1"/>
          </p:cNvCxnSpPr>
          <p:nvPr/>
        </p:nvCxnSpPr>
        <p:spPr>
          <a:xfrm flipV="1">
            <a:off x="8037095" y="5499999"/>
            <a:ext cx="618625" cy="3794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entagon 18"/>
          <p:cNvSpPr/>
          <p:nvPr/>
        </p:nvSpPr>
        <p:spPr>
          <a:xfrm>
            <a:off x="8655720" y="4255182"/>
            <a:ext cx="3154478" cy="758952"/>
          </a:xfrm>
          <a:prstGeom prst="homePlate">
            <a:avLst/>
          </a:prstGeom>
          <a:gradFill flip="none" rotWithShape="1">
            <a:gsLst>
              <a:gs pos="0">
                <a:srgbClr val="70AD47">
                  <a:shade val="30000"/>
                  <a:satMod val="115000"/>
                </a:srgbClr>
              </a:gs>
              <a:gs pos="50000">
                <a:srgbClr val="70AD47">
                  <a:shade val="67500"/>
                  <a:satMod val="115000"/>
                </a:srgbClr>
              </a:gs>
              <a:gs pos="100000">
                <a:srgbClr val="70AD4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70AD47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การเลือกโมเดลด้วยค่า </a:t>
            </a:r>
            <a:r>
              <a:rPr lang="en-US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CP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20" name="Straight Connector 19"/>
          <p:cNvCxnSpPr>
            <a:endCxn id="19" idx="1"/>
          </p:cNvCxnSpPr>
          <p:nvPr/>
        </p:nvCxnSpPr>
        <p:spPr>
          <a:xfrm flipV="1">
            <a:off x="8037095" y="4634658"/>
            <a:ext cx="618625" cy="6041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96027" y="5062927"/>
            <a:ext cx="7341067" cy="3240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table(p , titanic_test$Survived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751961" y="1873569"/>
            <a:ext cx="5138200" cy="15388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&gt; 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table(p,titanic_test$Survived)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p     0  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0 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266   0</a:t>
            </a:r>
            <a:endParaRPr lang="en-US" altLang="en-US" sz="20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1  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11 141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80706" y="2790701"/>
            <a:ext cx="2588820" cy="56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Confusion Matrix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3792" y="2458344"/>
            <a:ext cx="1571902" cy="954108"/>
            <a:chOff x="933792" y="2458344"/>
            <a:chExt cx="1571902" cy="954108"/>
          </a:xfrm>
        </p:grpSpPr>
        <p:sp>
          <p:nvSpPr>
            <p:cNvPr id="8" name="Rectangle 7"/>
            <p:cNvSpPr/>
            <p:nvPr/>
          </p:nvSpPr>
          <p:spPr>
            <a:xfrm>
              <a:off x="933792" y="2458344"/>
              <a:ext cx="1571902" cy="954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290053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29341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33792" y="2790701"/>
              <a:ext cx="15719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45667" y="3109355"/>
              <a:ext cx="15600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26404" y="3997227"/>
            <a:ext cx="3655956" cy="796737"/>
            <a:chOff x="2926404" y="3997227"/>
            <a:chExt cx="3655956" cy="796737"/>
          </a:xfrm>
        </p:grpSpPr>
        <p:sp>
          <p:nvSpPr>
            <p:cNvPr id="34" name="Rounded Rectangle 33"/>
            <p:cNvSpPr/>
            <p:nvPr/>
          </p:nvSpPr>
          <p:spPr>
            <a:xfrm>
              <a:off x="2926404" y="3997228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266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100847" y="3997227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141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79170" y="4152268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51961" y="4928044"/>
            <a:ext cx="8004842" cy="91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1961" y="5150375"/>
            <a:ext cx="8004842" cy="796736"/>
            <a:chOff x="751961" y="5150375"/>
            <a:chExt cx="8004842" cy="796736"/>
          </a:xfrm>
        </p:grpSpPr>
        <p:sp>
          <p:nvSpPr>
            <p:cNvPr id="47" name="Rounded Rectangle 46"/>
            <p:cNvSpPr/>
            <p:nvPr/>
          </p:nvSpPr>
          <p:spPr>
            <a:xfrm>
              <a:off x="751961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266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926404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141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04727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100847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0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79170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75290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</a:t>
              </a:r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3613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8899309" y="4662677"/>
            <a:ext cx="550424" cy="51040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x</a:t>
            </a:r>
            <a:endParaRPr lang="en-US" sz="8000" b="1" dirty="0">
              <a:solidFill>
                <a:schemeClr val="tx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592239" y="4488502"/>
            <a:ext cx="1606192" cy="796736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100</a:t>
            </a:r>
            <a:endParaRPr lang="en-US" sz="4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0054" y="2795818"/>
            <a:ext cx="639288" cy="313537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940651" y="3111354"/>
            <a:ext cx="565043" cy="311539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204038" y="1303020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04038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377/418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04037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0.9019..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04037" y="1303018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97.37%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4746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4618428" y="1218955"/>
            <a:ext cx="3087585" cy="1184880"/>
            <a:chOff x="7774797" y="3739180"/>
            <a:chExt cx="3087585" cy="1633000"/>
          </a:xfrm>
        </p:grpSpPr>
        <p:sp>
          <p:nvSpPr>
            <p:cNvPr id="37" name="Rounded Rectangle 36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DT MODEL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020639" y="4674764"/>
              <a:ext cx="2595899" cy="482557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tree_fit_final</a:t>
              </a:r>
              <a:endParaRPr lang="en-US" sz="4000" dirty="0"/>
            </a:p>
          </p:txBody>
        </p:sp>
      </p:grpSp>
      <p:cxnSp>
        <p:nvCxnSpPr>
          <p:cNvPr id="4" name="Straight Arrow Connector 3"/>
          <p:cNvCxnSpPr/>
          <p:nvPr/>
        </p:nvCxnSpPr>
        <p:spPr>
          <a:xfrm>
            <a:off x="572942" y="3289955"/>
            <a:ext cx="11151909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408075" y="2247937"/>
            <a:ext cx="1508288" cy="1200329"/>
            <a:chOff x="5165888" y="2394408"/>
            <a:chExt cx="1508288" cy="1200329"/>
          </a:xfrm>
        </p:grpSpPr>
        <p:sp>
          <p:nvSpPr>
            <p:cNvPr id="39" name="Rounded Rectangle 38"/>
            <p:cNvSpPr/>
            <p:nvPr/>
          </p:nvSpPr>
          <p:spPr>
            <a:xfrm>
              <a:off x="5165888" y="2602854"/>
              <a:ext cx="1508288" cy="71538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72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409315" y="2394408"/>
              <a:ext cx="102143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cap="none" spc="0" dirty="0" smtClean="0">
                  <a:ln w="10160">
                    <a:solidFill>
                      <a:srgbClr val="70AD47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Browallia New" panose="020B0604020202020204" pitchFamily="34" charset="-34"/>
                  <a:cs typeface="Browallia New" panose="020B0604020202020204" pitchFamily="34" charset="-34"/>
                </a:rPr>
                <a:t>CP</a:t>
              </a:r>
              <a:endParaRPr lang="en-US" sz="7200" b="1" cap="none" spc="0" dirty="0">
                <a:ln w="10160">
                  <a:solidFill>
                    <a:srgbClr val="70AD47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2" name="Pentagon 11"/>
          <p:cNvSpPr/>
          <p:nvPr/>
        </p:nvSpPr>
        <p:spPr>
          <a:xfrm>
            <a:off x="8254503" y="2478938"/>
            <a:ext cx="3470348" cy="683400"/>
          </a:xfrm>
          <a:prstGeom prst="homePlat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254503" y="2403835"/>
            <a:ext cx="325733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underfitting</a:t>
            </a:r>
          </a:p>
        </p:txBody>
      </p:sp>
      <p:sp>
        <p:nvSpPr>
          <p:cNvPr id="46" name="Pentagon 45"/>
          <p:cNvSpPr/>
          <p:nvPr/>
        </p:nvSpPr>
        <p:spPr>
          <a:xfrm rot="10800000">
            <a:off x="599591" y="2520754"/>
            <a:ext cx="3470348" cy="683400"/>
          </a:xfrm>
          <a:prstGeom prst="homePlate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07638" y="2446955"/>
            <a:ext cx="2947925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016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overfitting</a:t>
            </a:r>
            <a:endParaRPr lang="en-US" sz="4800" b="1" dirty="0">
              <a:ln w="1016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99591" y="3483777"/>
            <a:ext cx="3470348" cy="30469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th-TH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ทำงานได้แย่มาก</a:t>
            </a:r>
          </a:p>
          <a:p>
            <a:r>
              <a:rPr lang="th-TH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เมื่อเจอข้อมูล</a:t>
            </a:r>
            <a:r>
              <a:rPr lang="th-TH" sz="4800" b="1" dirty="0">
                <a:latin typeface="FreesiaUPC" panose="020B0604020202020204" pitchFamily="34" charset="-34"/>
                <a:cs typeface="FreesiaUPC" panose="020B0604020202020204" pitchFamily="34" charset="-34"/>
              </a:rPr>
              <a:t>ที่โมเดลไม่เคยเห็นมา</a:t>
            </a:r>
            <a:r>
              <a:rPr lang="th-TH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ก่อ</a:t>
            </a:r>
            <a:r>
              <a:rPr lang="th-TH" sz="4800" b="1" dirty="0">
                <a:latin typeface="FreesiaUPC" panose="020B0604020202020204" pitchFamily="34" charset="-34"/>
                <a:cs typeface="FreesiaUPC" panose="020B0604020202020204" pitchFamily="34" charset="-34"/>
              </a:rPr>
              <a:t>น</a:t>
            </a:r>
            <a:endParaRPr lang="en-US" sz="4800" b="1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254503" y="3483777"/>
            <a:ext cx="3470348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accuracy</a:t>
            </a:r>
            <a:r>
              <a:rPr lang="en-US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th-TH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ต่ำลง</a:t>
            </a:r>
            <a:r>
              <a:rPr lang="en-US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xerror </a:t>
            </a:r>
            <a:r>
              <a:rPr lang="th-TH" sz="4800" b="1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สูงขึ้น</a:t>
            </a:r>
            <a:endParaRPr lang="en-US" sz="4800" b="1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623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เพิ่มเติม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300" y="1706252"/>
            <a:ext cx="3421931" cy="356333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42723" y="1706252"/>
            <a:ext cx="3374795" cy="3563332"/>
            <a:chOff x="8342723" y="1706252"/>
            <a:chExt cx="3374795" cy="35633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2723" y="1706252"/>
              <a:ext cx="3374795" cy="356333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1236751" y="1875935"/>
              <a:ext cx="480767" cy="612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35079" y="1706252"/>
            <a:ext cx="3374796" cy="3563332"/>
            <a:chOff x="4539792" y="1706252"/>
            <a:chExt cx="3374796" cy="356333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9792" y="1706252"/>
              <a:ext cx="3365369" cy="356333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433821" y="1875935"/>
              <a:ext cx="480767" cy="612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17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5" name="Rounded Rectangle 4"/>
          <p:cNvSpPr/>
          <p:nvPr/>
        </p:nvSpPr>
        <p:spPr>
          <a:xfrm>
            <a:off x="4530179" y="1343811"/>
            <a:ext cx="3168439" cy="147081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DECISION TREES </a:t>
            </a:r>
            <a:r>
              <a: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8374" y="2814624"/>
            <a:ext cx="2158738" cy="3761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51" y="1091938"/>
            <a:ext cx="1325214" cy="2308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157" y="1064136"/>
            <a:ext cx="1325214" cy="23089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2343" y="1091937"/>
            <a:ext cx="1325214" cy="2308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5674" y="2652437"/>
            <a:ext cx="1325214" cy="23089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6096" y="2656313"/>
            <a:ext cx="1325214" cy="23089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002" y="4240738"/>
            <a:ext cx="1325214" cy="2308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84156" y="4230713"/>
            <a:ext cx="1325214" cy="23089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1778" y="4240738"/>
            <a:ext cx="1325214" cy="23089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4661" y="1181625"/>
            <a:ext cx="1325214" cy="2308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9567" y="1153823"/>
            <a:ext cx="1325214" cy="23089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9753" y="1181624"/>
            <a:ext cx="1325214" cy="23089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2189" y="2652437"/>
            <a:ext cx="1325214" cy="23089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72611" y="2656313"/>
            <a:ext cx="1325214" cy="23089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3567" y="4250763"/>
            <a:ext cx="1325214" cy="23089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6721" y="4240738"/>
            <a:ext cx="1325214" cy="23089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24343" y="4250763"/>
            <a:ext cx="1325214" cy="230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Trees 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ต้นไม้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ตัดสินใจ</a:t>
            </a:r>
            <a:endParaRPr lang="en-US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000" dirty="0"/>
              <a:t>Machine Learning </a:t>
            </a:r>
            <a:r>
              <a:rPr lang="en-US" sz="7000" dirty="0" smtClean="0"/>
              <a:t>Model</a:t>
            </a:r>
            <a:endParaRPr lang="en-US" sz="7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7539" y="2239827"/>
            <a:ext cx="9459924" cy="406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0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39016" y="1270535"/>
            <a:ext cx="11232682" cy="5284269"/>
          </a:xfrm>
        </p:spPr>
        <p:txBody>
          <a:bodyPr>
            <a:normAutofit/>
          </a:bodyPr>
          <a:lstStyle/>
          <a:p>
            <a:pPr algn="ctr"/>
            <a:r>
              <a:rPr lang="en-US" sz="7000" dirty="0"/>
              <a:t>Machine Learning </a:t>
            </a:r>
            <a:r>
              <a:rPr lang="en-US" sz="7000" dirty="0" smtClean="0"/>
              <a:t>Model</a:t>
            </a:r>
            <a:endParaRPr lang="en-US" sz="7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0692" y="2154400"/>
            <a:ext cx="7753914" cy="4353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175" y="4265654"/>
            <a:ext cx="374904" cy="6532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7175" y="2848782"/>
            <a:ext cx="374904" cy="6532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6602" y="5730506"/>
            <a:ext cx="374904" cy="65321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759019" y="3629897"/>
            <a:ext cx="916569" cy="387650"/>
          </a:xfrm>
          <a:prstGeom prst="wedgeRoundRectCallout">
            <a:avLst>
              <a:gd name="adj1" fmla="val -28698"/>
              <a:gd name="adj2" fmla="val 69795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DEAD</a:t>
            </a:r>
            <a:endParaRPr lang="en-US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363092" y="5077624"/>
            <a:ext cx="933253" cy="387650"/>
          </a:xfrm>
          <a:prstGeom prst="wedgeRoundRectCallout">
            <a:avLst>
              <a:gd name="adj1" fmla="val -6782"/>
              <a:gd name="adj2" fmla="val 62500"/>
              <a:gd name="adj3" fmla="val 16667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Survived</a:t>
            </a:r>
            <a:endParaRPr lang="en-US" sz="2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360548" y="2213025"/>
            <a:ext cx="933253" cy="387650"/>
          </a:xfrm>
          <a:prstGeom prst="wedgeRoundRectCallout">
            <a:avLst>
              <a:gd name="adj1" fmla="val -6782"/>
              <a:gd name="adj2" fmla="val 62500"/>
              <a:gd name="adj3" fmla="val 16667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Survived</a:t>
            </a:r>
            <a:endParaRPr lang="en-US" sz="2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8822515" y="3581581"/>
            <a:ext cx="933253" cy="387650"/>
          </a:xfrm>
          <a:prstGeom prst="wedgeRoundRectCallout">
            <a:avLst>
              <a:gd name="adj1" fmla="val -6782"/>
              <a:gd name="adj2" fmla="val 62500"/>
              <a:gd name="adj3" fmla="val 16667"/>
            </a:avLst>
          </a:prstGeom>
          <a:solidFill>
            <a:srgbClr val="70AD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Survived</a:t>
            </a:r>
            <a:endParaRPr lang="en-US" sz="2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21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25" name="Rectangle 24"/>
          <p:cNvSpPr/>
          <p:nvPr/>
        </p:nvSpPr>
        <p:spPr>
          <a:xfrm>
            <a:off x="696027" y="1288794"/>
            <a:ext cx="11037168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#install.packages("</a:t>
            </a:r>
            <a:r>
              <a:rPr lang="en-US" sz="2800" b="1" dirty="0" smtClean="0">
                <a:solidFill>
                  <a:srgbClr val="548235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randomForest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")</a:t>
            </a:r>
          </a:p>
          <a:p>
            <a:r>
              <a:rPr lang="en-US" sz="2800" b="1" dirty="0" smtClean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randomForest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endParaRPr lang="en-US" sz="7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9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titanic_train$Survived &lt;- as.factor(titanic_train$Survived)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&lt;- as.factor(titanic_test$Survived)</a:t>
            </a:r>
          </a:p>
          <a:p>
            <a:endParaRPr lang="en-US" sz="7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rf &lt;- </a:t>
            </a:r>
            <a:r>
              <a:rPr lang="en-US" sz="28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randomForest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(Survived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~ .,data=titanic_train, 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ntree=</a:t>
            </a:r>
            <a:r>
              <a:rPr lang="en-US" sz="2800" b="1" dirty="0" smtClean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100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 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&lt;- predict(rf, newdata = titanic_test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mean(p == titanic_test$Survived)</a:t>
            </a:r>
            <a:endParaRPr lang="en-US" sz="700" b="1" dirty="0" smtClean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plot(rf)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plot(margin(rf,titanic_test$Survived))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6027" y="4062953"/>
            <a:ext cx="7024526" cy="9709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96027" y="5439496"/>
            <a:ext cx="7024526" cy="848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43026" y="4044099"/>
            <a:ext cx="397498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(party)</a:t>
            </a:r>
          </a:p>
          <a:p>
            <a:r>
              <a:rPr lang="en-US" sz="2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rf &lt;- </a:t>
            </a:r>
            <a:r>
              <a:rPr lang="en-US" sz="2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cforest</a:t>
            </a:r>
            <a:r>
              <a:rPr lang="en-US" sz="2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(Survived </a:t>
            </a:r>
            <a:r>
              <a:rPr lang="en-US" sz="2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~ .,</a:t>
            </a:r>
            <a:r>
              <a:rPr lang="en-US" sz="2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data=titanic_train)</a:t>
            </a:r>
            <a:endParaRPr lang="en-US" sz="2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97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การสร้างโมเดล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rf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&lt;-  </a:t>
            </a:r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randomForest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 Survived  ~ . ,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data =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)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1625" y="2651092"/>
          <a:ext cx="6811488" cy="38600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35248"/>
                <a:gridCol w="1135248"/>
                <a:gridCol w="1135248"/>
                <a:gridCol w="1135248"/>
                <a:gridCol w="1135248"/>
                <a:gridCol w="1135248"/>
              </a:tblGrid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7973850" y="2651092"/>
            <a:ext cx="3087585" cy="1633000"/>
            <a:chOff x="7774797" y="1701564"/>
            <a:chExt cx="3087585" cy="1633000"/>
          </a:xfrm>
        </p:grpSpPr>
        <p:sp>
          <p:nvSpPr>
            <p:cNvPr id="8" name="Rounded Rectangle 7"/>
            <p:cNvSpPr/>
            <p:nvPr/>
          </p:nvSpPr>
          <p:spPr>
            <a:xfrm>
              <a:off x="7774797" y="1701564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TRAIN DATA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020639" y="2497208"/>
              <a:ext cx="2595899" cy="4825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titanic_train</a:t>
              </a:r>
              <a:endParaRPr lang="en-US" sz="40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34522" y="1424557"/>
            <a:ext cx="285615" cy="3272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3" idx="1"/>
            <a:endCxn id="15" idx="2"/>
          </p:cNvCxnSpPr>
          <p:nvPr/>
        </p:nvCxnSpPr>
        <p:spPr>
          <a:xfrm flipH="1" flipV="1">
            <a:off x="6770394" y="1743314"/>
            <a:ext cx="1449298" cy="1944700"/>
          </a:xfrm>
          <a:prstGeom prst="straightConnector1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82307" y="1416073"/>
            <a:ext cx="1576173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347207" y="1398073"/>
            <a:ext cx="1224793" cy="327241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H="1" flipV="1">
            <a:off x="3959604" y="1725314"/>
            <a:ext cx="2664944" cy="925778"/>
          </a:xfrm>
          <a:prstGeom prst="straightConnector1">
            <a:avLst/>
          </a:prstGeom>
          <a:ln w="38100">
            <a:solidFill>
              <a:srgbClr val="81D6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32059" y="1394858"/>
            <a:ext cx="167780" cy="327241"/>
          </a:xfrm>
          <a:prstGeom prst="rect">
            <a:avLst/>
          </a:prstGeom>
          <a:noFill/>
          <a:ln w="38100">
            <a:solidFill>
              <a:srgbClr val="479F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66508" y="2497208"/>
            <a:ext cx="4482711" cy="163797"/>
            <a:chOff x="1066508" y="2497208"/>
            <a:chExt cx="4482711" cy="163797"/>
          </a:xfrm>
        </p:grpSpPr>
        <p:grpSp>
          <p:nvGrpSpPr>
            <p:cNvPr id="29" name="Group 28"/>
            <p:cNvGrpSpPr/>
            <p:nvPr/>
          </p:nvGrpSpPr>
          <p:grpSpPr>
            <a:xfrm>
              <a:off x="1066508" y="2497208"/>
              <a:ext cx="4482711" cy="163797"/>
              <a:chOff x="904775" y="2618072"/>
              <a:chExt cx="3588619" cy="14017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904775" y="2618072"/>
                <a:ext cx="0" cy="140170"/>
              </a:xfrm>
              <a:prstGeom prst="line">
                <a:avLst/>
              </a:prstGeom>
              <a:ln w="38100">
                <a:solidFill>
                  <a:srgbClr val="479F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 flipV="1">
                <a:off x="4493393" y="2618072"/>
                <a:ext cx="1" cy="140170"/>
              </a:xfrm>
              <a:prstGeom prst="line">
                <a:avLst/>
              </a:prstGeom>
              <a:ln w="38100">
                <a:solidFill>
                  <a:srgbClr val="479F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 flipH="1">
              <a:off x="1066509" y="2497208"/>
              <a:ext cx="4482709" cy="0"/>
            </a:xfrm>
            <a:prstGeom prst="line">
              <a:avLst/>
            </a:prstGeom>
            <a:ln w="38100">
              <a:solidFill>
                <a:srgbClr val="479F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flipV="1">
            <a:off x="3317383" y="1743314"/>
            <a:ext cx="1514676" cy="753894"/>
          </a:xfrm>
          <a:prstGeom prst="straightConnector1">
            <a:avLst/>
          </a:prstGeom>
          <a:ln w="38100">
            <a:solidFill>
              <a:srgbClr val="479F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973850" y="4688708"/>
            <a:ext cx="3087585" cy="1633000"/>
            <a:chOff x="7774797" y="3739180"/>
            <a:chExt cx="3087585" cy="1633000"/>
          </a:xfrm>
        </p:grpSpPr>
        <p:sp>
          <p:nvSpPr>
            <p:cNvPr id="39" name="Rounded Rectangle 38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RF MODEL</a:t>
              </a:r>
            </a:p>
            <a:p>
              <a:pPr algn="ctr"/>
              <a:endPara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  <a:p>
              <a:pPr algn="ctr"/>
              <a:r>
                <a:rPr lang="en-US" sz="24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Default : 500 trees</a:t>
              </a:r>
              <a:endPara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20639" y="4425767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rf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440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5" grpId="2" animBg="1"/>
      <p:bldP spid="23" grpId="0" animBg="1"/>
      <p:bldP spid="23" grpId="1" animBg="1"/>
      <p:bldP spid="23" grpId="2" animBg="1"/>
      <p:bldP spid="27" grpId="0" animBg="1"/>
      <p:bldP spid="27" grpId="1" animBg="1"/>
      <p:bldP spid="27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การสร้างโมเดล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rf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&lt;-  </a:t>
            </a:r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randomForest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( Survived  ~ . ,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data = </a:t>
            </a:r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, </a:t>
            </a:r>
            <a:r>
              <a:rPr lang="en-US" sz="3200" b="1" dirty="0" err="1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ntree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=</a:t>
            </a:r>
            <a:r>
              <a:rPr lang="en-US" sz="3200" b="1" dirty="0" smtClean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1000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71625" y="2651092"/>
          <a:ext cx="6811488" cy="38600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35248"/>
                <a:gridCol w="1135248"/>
                <a:gridCol w="1135248"/>
                <a:gridCol w="1135248"/>
                <a:gridCol w="1135248"/>
                <a:gridCol w="1135248"/>
              </a:tblGrid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7973850" y="2651092"/>
            <a:ext cx="3087585" cy="1633000"/>
            <a:chOff x="7774797" y="1701564"/>
            <a:chExt cx="3087585" cy="1633000"/>
          </a:xfrm>
        </p:grpSpPr>
        <p:sp>
          <p:nvSpPr>
            <p:cNvPr id="8" name="Rounded Rectangle 7"/>
            <p:cNvSpPr/>
            <p:nvPr/>
          </p:nvSpPr>
          <p:spPr>
            <a:xfrm>
              <a:off x="7774797" y="1701564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TRAIN DATA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020639" y="2497208"/>
              <a:ext cx="2595899" cy="4825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titanic_train</a:t>
              </a:r>
              <a:endParaRPr lang="en-US" sz="40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686945" y="1417560"/>
            <a:ext cx="1504190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7973850" y="4688708"/>
            <a:ext cx="3087585" cy="1633000"/>
            <a:chOff x="7774797" y="3739180"/>
            <a:chExt cx="3087585" cy="1633000"/>
          </a:xfrm>
        </p:grpSpPr>
        <p:sp>
          <p:nvSpPr>
            <p:cNvPr id="39" name="Rounded Rectangle 38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RF MODEL</a:t>
              </a:r>
            </a:p>
            <a:p>
              <a:pPr algn="ctr"/>
              <a:endPara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  <a:p>
              <a:pPr algn="ctr"/>
              <a:r>
                <a:rPr lang="en-US" sz="24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Default : 1000 trees</a:t>
              </a:r>
              <a:endPara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20639" y="4425767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rf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549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การวัดประสิทธิภาพโมเดล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table(p , titanic_test$Survived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751961" y="1873569"/>
            <a:ext cx="5138200" cy="153888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&gt; 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table(p,titanic_test$Survived)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p     0   1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0 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263  17</a:t>
            </a:r>
            <a:endParaRPr lang="en-US" altLang="en-US" sz="20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1  </a:t>
            </a:r>
            <a:r>
              <a:rPr lang="en-US" altLang="en-US" sz="2000" dirty="0" smtClean="0">
                <a:latin typeface="Lucida Console" panose="020B0609040504020204" pitchFamily="49" charset="0"/>
              </a:rPr>
              <a:t>14 124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980706" y="2790701"/>
            <a:ext cx="2588820" cy="5623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Confusion Matrix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33792" y="2458344"/>
            <a:ext cx="1571902" cy="954108"/>
            <a:chOff x="933792" y="2458344"/>
            <a:chExt cx="1571902" cy="954108"/>
          </a:xfrm>
        </p:grpSpPr>
        <p:sp>
          <p:nvSpPr>
            <p:cNvPr id="8" name="Rectangle 7"/>
            <p:cNvSpPr/>
            <p:nvPr/>
          </p:nvSpPr>
          <p:spPr>
            <a:xfrm>
              <a:off x="933792" y="2458344"/>
              <a:ext cx="1571902" cy="954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290053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929341" y="2458344"/>
              <a:ext cx="0" cy="9541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933792" y="2790701"/>
              <a:ext cx="15719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945667" y="3109355"/>
              <a:ext cx="156002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926404" y="3997227"/>
            <a:ext cx="3655956" cy="796737"/>
            <a:chOff x="2926404" y="3997227"/>
            <a:chExt cx="3655956" cy="796737"/>
          </a:xfrm>
        </p:grpSpPr>
        <p:sp>
          <p:nvSpPr>
            <p:cNvPr id="34" name="Rounded Rectangle 33"/>
            <p:cNvSpPr/>
            <p:nvPr/>
          </p:nvSpPr>
          <p:spPr>
            <a:xfrm>
              <a:off x="2926404" y="3997228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263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100847" y="3997227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124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79170" y="4152268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751961" y="4928044"/>
            <a:ext cx="8004842" cy="910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51961" y="5150375"/>
            <a:ext cx="8004842" cy="796736"/>
            <a:chOff x="751961" y="5150375"/>
            <a:chExt cx="8004842" cy="796736"/>
          </a:xfrm>
        </p:grpSpPr>
        <p:sp>
          <p:nvSpPr>
            <p:cNvPr id="47" name="Rounded Rectangle 46"/>
            <p:cNvSpPr/>
            <p:nvPr/>
          </p:nvSpPr>
          <p:spPr>
            <a:xfrm>
              <a:off x="751961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263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926404" y="5150375"/>
              <a:ext cx="1481513" cy="79673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124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04727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5100847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17</a:t>
              </a:r>
              <a:endParaRPr lang="en-US" sz="48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79170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7275290" y="5150375"/>
              <a:ext cx="1481513" cy="796736"/>
            </a:xfrm>
            <a:prstGeom prst="roundRect">
              <a:avLst/>
            </a:prstGeom>
            <a:gradFill flip="none" rotWithShape="1">
              <a:gsLst>
                <a:gs pos="0">
                  <a:srgbClr val="FF0000">
                    <a:shade val="30000"/>
                    <a:satMod val="115000"/>
                  </a:srgbClr>
                </a:gs>
                <a:gs pos="50000">
                  <a:srgbClr val="FF0000">
                    <a:shade val="67500"/>
                    <a:satMod val="11500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1</a:t>
              </a:r>
              <a:r>
                <a:rPr lang="en-US" sz="48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4</a:t>
              </a:r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6653613" y="5305416"/>
              <a:ext cx="550424" cy="510409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b="1" dirty="0" smtClean="0">
                  <a:solidFill>
                    <a:schemeClr val="tx1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+</a:t>
              </a:r>
              <a:endParaRPr lang="en-US" sz="8000" b="1" dirty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8899309" y="4662677"/>
            <a:ext cx="550424" cy="51040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>
                <a:solidFill>
                  <a:schemeClr val="tx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x</a:t>
            </a:r>
            <a:endParaRPr lang="en-US" sz="8000" b="1" dirty="0">
              <a:solidFill>
                <a:schemeClr val="tx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9592239" y="4488502"/>
            <a:ext cx="1606192" cy="796736"/>
          </a:xfrm>
          <a:prstGeom prst="round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100</a:t>
            </a:r>
            <a:endParaRPr lang="en-US" sz="4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0054" y="2795818"/>
            <a:ext cx="639288" cy="313537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940651" y="3111354"/>
            <a:ext cx="565043" cy="311539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204038" y="1303020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04038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377/418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04037" y="1303019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0.9019..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204037" y="1303018"/>
            <a:ext cx="4585092" cy="221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 cmpd="sng">
                  <a:noFill/>
                  <a:prstDash val="solid"/>
                </a:ln>
                <a:latin typeface="Browallia New" panose="020B0604020202020204" pitchFamily="34" charset="-34"/>
                <a:cs typeface="Browallia New" panose="020B0604020202020204" pitchFamily="34" charset="-34"/>
              </a:rPr>
              <a:t>92.58%</a:t>
            </a:r>
            <a:endParaRPr lang="en-US" sz="13800" b="1" dirty="0">
              <a:ln w="12700" cmpd="sng">
                <a:noFill/>
                <a:prstDash val="solid"/>
              </a:ln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2764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plot(rf)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#rf100 </a:t>
            </a:r>
            <a:r>
              <a:rPr lang="th-TH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rf1000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98" y="1798154"/>
            <a:ext cx="9511646" cy="2307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98" y="4174826"/>
            <a:ext cx="9511646" cy="23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plot(margin(rf,titanic_test$Survived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))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#rf100 </a:t>
            </a:r>
            <a:r>
              <a:rPr lang="th-TH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rf1000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98" y="1798154"/>
            <a:ext cx="9511646" cy="2307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98" y="4174826"/>
            <a:ext cx="9511644" cy="23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98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print(rf1000) </a:t>
            </a:r>
            <a:r>
              <a:rPr lang="en-US" sz="3200" b="1" dirty="0" smtClean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#Dataset IRIS</a:t>
            </a:r>
            <a:endParaRPr lang="en-US" sz="3200" b="1" dirty="0">
              <a:solidFill>
                <a:schemeClr val="bg1">
                  <a:lumMod val="6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17068" y="1873569"/>
            <a:ext cx="11216127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&gt; print(rf1000)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Call: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</a:t>
            </a:r>
            <a:r>
              <a:rPr lang="en-US" altLang="en-US" sz="2000" dirty="0" err="1">
                <a:latin typeface="Lucida Console" panose="020B0609040504020204" pitchFamily="49" charset="0"/>
              </a:rPr>
              <a:t>randomForest</a:t>
            </a:r>
            <a:r>
              <a:rPr lang="en-US" altLang="en-US" sz="2000" dirty="0">
                <a:latin typeface="Lucida Console" panose="020B0609040504020204" pitchFamily="49" charset="0"/>
              </a:rPr>
              <a:t>(formula = Species ~ ., data = </a:t>
            </a:r>
            <a:r>
              <a:rPr lang="en-US" altLang="en-US" sz="2000" dirty="0" err="1">
                <a:latin typeface="Lucida Console" panose="020B0609040504020204" pitchFamily="49" charset="0"/>
              </a:rPr>
              <a:t>df_train</a:t>
            </a:r>
            <a:r>
              <a:rPr lang="en-US" altLang="en-US" sz="2000" dirty="0">
                <a:latin typeface="Lucida Console" panose="020B0609040504020204" pitchFamily="49" charset="0"/>
              </a:rPr>
              <a:t>, </a:t>
            </a:r>
            <a:r>
              <a:rPr lang="en-US" altLang="en-US" sz="2000" dirty="0" err="1">
                <a:latin typeface="Lucida Console" panose="020B0609040504020204" pitchFamily="49" charset="0"/>
              </a:rPr>
              <a:t>ntree</a:t>
            </a:r>
            <a:r>
              <a:rPr lang="en-US" altLang="en-US" sz="2000" dirty="0">
                <a:latin typeface="Lucida Console" panose="020B0609040504020204" pitchFamily="49" charset="0"/>
              </a:rPr>
              <a:t> = 1000)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             Type of random forest: classification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                   Number of trees: 1000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No. of variables tried at each split: 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      OOB estimate of  error rate: 7.55%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Confusion matrix: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           </a:t>
            </a:r>
            <a:r>
              <a:rPr lang="en-US" altLang="en-US" sz="2000" dirty="0" err="1">
                <a:latin typeface="Lucida Console" panose="020B0609040504020204" pitchFamily="49" charset="0"/>
              </a:rPr>
              <a:t>setosa</a:t>
            </a:r>
            <a:r>
              <a:rPr lang="en-US" altLang="en-US" sz="2000" dirty="0">
                <a:latin typeface="Lucida Console" panose="020B0609040504020204" pitchFamily="49" charset="0"/>
              </a:rPr>
              <a:t> versicolor </a:t>
            </a:r>
            <a:r>
              <a:rPr lang="en-US" altLang="en-US" sz="20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2000" dirty="0">
                <a:latin typeface="Lucida Console" panose="020B0609040504020204" pitchFamily="49" charset="0"/>
              </a:rPr>
              <a:t> </a:t>
            </a:r>
            <a:r>
              <a:rPr lang="en-US" altLang="en-US" sz="2000" dirty="0" err="1">
                <a:latin typeface="Lucida Console" panose="020B0609040504020204" pitchFamily="49" charset="0"/>
              </a:rPr>
              <a:t>class.error</a:t>
            </a:r>
            <a:endParaRPr lang="en-US" altLang="en-US" sz="20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latin typeface="Lucida Console" panose="020B0609040504020204" pitchFamily="49" charset="0"/>
              </a:rPr>
              <a:t>setosa</a:t>
            </a:r>
            <a:r>
              <a:rPr lang="en-US" altLang="en-US" sz="2000" dirty="0">
                <a:latin typeface="Lucida Console" panose="020B0609040504020204" pitchFamily="49" charset="0"/>
              </a:rPr>
              <a:t>         34          0         0  0.00000000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Lucida Console" panose="020B0609040504020204" pitchFamily="49" charset="0"/>
              </a:rPr>
              <a:t>versicolor      0         31         3  0.08823529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2000" dirty="0">
                <a:latin typeface="Lucida Console" panose="020B0609040504020204" pitchFamily="49" charset="0"/>
              </a:rPr>
              <a:t>       0          5        33  0.13157895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2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plot(rf1000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 </a:t>
            </a:r>
            <a:r>
              <a:rPr lang="en-US" sz="3200" b="1" dirty="0">
                <a:solidFill>
                  <a:schemeClr val="bg1">
                    <a:lumMod val="6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#Dataset IRIS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3" y="1873569"/>
            <a:ext cx="11187910" cy="4585982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719582" y="1134905"/>
            <a:ext cx="4946501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Lucida Console" panose="020B0609040504020204" pitchFamily="49" charset="0"/>
              </a:rPr>
              <a:t>            </a:t>
            </a:r>
            <a:r>
              <a:rPr lang="en-US" altLang="en-US" sz="1200" dirty="0" err="1" smtClean="0">
                <a:latin typeface="Lucida Console" panose="020B0609040504020204" pitchFamily="49" charset="0"/>
              </a:rPr>
              <a:t>setosa</a:t>
            </a:r>
            <a:r>
              <a:rPr lang="en-US" altLang="en-US" sz="12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1200" dirty="0">
                <a:latin typeface="Lucida Console" panose="020B0609040504020204" pitchFamily="49" charset="0"/>
              </a:rPr>
              <a:t>versicolor </a:t>
            </a:r>
            <a:r>
              <a:rPr lang="en-US" altLang="en-US" sz="12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1200" dirty="0">
                <a:latin typeface="Lucida Console" panose="020B0609040504020204" pitchFamily="49" charset="0"/>
              </a:rPr>
              <a:t> </a:t>
            </a:r>
            <a:r>
              <a:rPr lang="en-US" altLang="en-US" sz="1200" dirty="0" err="1">
                <a:latin typeface="Lucida Console" panose="020B0609040504020204" pitchFamily="49" charset="0"/>
              </a:rPr>
              <a:t>class.error</a:t>
            </a:r>
            <a:endParaRPr lang="en-US" altLang="en-US" sz="12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Lucida Console" panose="020B0609040504020204" pitchFamily="49" charset="0"/>
              </a:rPr>
              <a:t>setosa</a:t>
            </a:r>
            <a:r>
              <a:rPr lang="en-US" altLang="en-US" sz="1200" dirty="0">
                <a:latin typeface="Lucida Console" panose="020B0609040504020204" pitchFamily="49" charset="0"/>
              </a:rPr>
              <a:t>         34          0         0  0.00000000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Lucida Console" panose="020B0609040504020204" pitchFamily="49" charset="0"/>
              </a:rPr>
              <a:t>versicolor      0         31         3  0.08823529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1200" dirty="0">
                <a:latin typeface="Lucida Console" panose="020B0609040504020204" pitchFamily="49" charset="0"/>
              </a:rPr>
              <a:t>       0          5        33  0.13157895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01468" y="1346903"/>
            <a:ext cx="142613" cy="137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09857" y="1716834"/>
            <a:ext cx="142613" cy="1373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09857" y="1541569"/>
            <a:ext cx="142613" cy="1373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plot(margin(rf1000,df_test$Species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))</a:t>
            </a:r>
            <a:endParaRPr lang="en-US" sz="3200" b="1" dirty="0">
              <a:solidFill>
                <a:schemeClr val="bg1">
                  <a:lumMod val="6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73" y="1873569"/>
            <a:ext cx="11187910" cy="4585982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6719582" y="1134905"/>
            <a:ext cx="4946501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smtClean="0">
                <a:latin typeface="Lucida Console" panose="020B0609040504020204" pitchFamily="49" charset="0"/>
              </a:rPr>
              <a:t>            </a:t>
            </a:r>
            <a:r>
              <a:rPr lang="en-US" altLang="en-US" sz="1200" dirty="0" err="1" smtClean="0">
                <a:latin typeface="Lucida Console" panose="020B0609040504020204" pitchFamily="49" charset="0"/>
              </a:rPr>
              <a:t>setosa</a:t>
            </a:r>
            <a:r>
              <a:rPr lang="en-US" altLang="en-US" sz="1200" dirty="0" smtClean="0">
                <a:latin typeface="Lucida Console" panose="020B0609040504020204" pitchFamily="49" charset="0"/>
              </a:rPr>
              <a:t> </a:t>
            </a:r>
            <a:r>
              <a:rPr lang="en-US" altLang="en-US" sz="1200" dirty="0">
                <a:latin typeface="Lucida Console" panose="020B0609040504020204" pitchFamily="49" charset="0"/>
              </a:rPr>
              <a:t>versicolor </a:t>
            </a:r>
            <a:r>
              <a:rPr lang="en-US" altLang="en-US" sz="12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1200" dirty="0">
                <a:latin typeface="Lucida Console" panose="020B0609040504020204" pitchFamily="49" charset="0"/>
              </a:rPr>
              <a:t> </a:t>
            </a:r>
            <a:r>
              <a:rPr lang="en-US" altLang="en-US" sz="1200" dirty="0" err="1">
                <a:latin typeface="Lucida Console" panose="020B0609040504020204" pitchFamily="49" charset="0"/>
              </a:rPr>
              <a:t>class.error</a:t>
            </a:r>
            <a:endParaRPr lang="en-US" altLang="en-US" sz="1200" dirty="0"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Lucida Console" panose="020B0609040504020204" pitchFamily="49" charset="0"/>
              </a:rPr>
              <a:t>setosa</a:t>
            </a:r>
            <a:r>
              <a:rPr lang="en-US" altLang="en-US" sz="1200" dirty="0">
                <a:latin typeface="Lucida Console" panose="020B0609040504020204" pitchFamily="49" charset="0"/>
              </a:rPr>
              <a:t>         34          0         0  0.00000000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Lucida Console" panose="020B0609040504020204" pitchFamily="49" charset="0"/>
              </a:rPr>
              <a:t>versicolor      0         31         3  0.08823529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Lucida Console" panose="020B0609040504020204" pitchFamily="49" charset="0"/>
              </a:rPr>
              <a:t>virginica</a:t>
            </a:r>
            <a:r>
              <a:rPr lang="en-US" altLang="en-US" sz="1200" dirty="0">
                <a:latin typeface="Lucida Console" panose="020B0609040504020204" pitchFamily="49" charset="0"/>
              </a:rPr>
              <a:t>       0          5        33  0.13157895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01468" y="1346903"/>
            <a:ext cx="142613" cy="1373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09857" y="1716834"/>
            <a:ext cx="142613" cy="1373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509857" y="1541569"/>
            <a:ext cx="142613" cy="137334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Trees 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ต้นไม้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ตัดสินใจ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9161" y="2758242"/>
            <a:ext cx="5803773" cy="2656573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44941"/>
              </p:ext>
            </p:extLst>
          </p:nvPr>
        </p:nvGraphicFramePr>
        <p:xfrm>
          <a:off x="471629" y="2758242"/>
          <a:ext cx="5380530" cy="37528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96755"/>
                <a:gridCol w="896755"/>
                <a:gridCol w="896755"/>
                <a:gridCol w="896755"/>
                <a:gridCol w="896755"/>
                <a:gridCol w="896755"/>
              </a:tblGrid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1353553" y="1482290"/>
            <a:ext cx="2983832" cy="67376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TRAIN DATA</a:t>
            </a:r>
            <a:endParaRPr lang="en-US" sz="4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339131" y="1482290"/>
            <a:ext cx="2983832" cy="67376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MODEL</a:t>
            </a:r>
            <a:endParaRPr lang="en-US" sz="4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5154326" y="1408870"/>
            <a:ext cx="1549669" cy="820608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  <a:alpha val="31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904775" y="2618072"/>
            <a:ext cx="3588619" cy="140170"/>
            <a:chOff x="904775" y="2618072"/>
            <a:chExt cx="3588619" cy="14017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904775" y="2618072"/>
              <a:ext cx="0" cy="140170"/>
            </a:xfrm>
            <a:prstGeom prst="line">
              <a:avLst/>
            </a:prstGeom>
            <a:ln w="38100">
              <a:solidFill>
                <a:srgbClr val="479F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4493393" y="2618072"/>
              <a:ext cx="1" cy="140170"/>
            </a:xfrm>
            <a:prstGeom prst="line">
              <a:avLst/>
            </a:prstGeom>
            <a:ln w="38100">
              <a:solidFill>
                <a:srgbClr val="479F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 flipH="1">
            <a:off x="904775" y="2618072"/>
            <a:ext cx="3588618" cy="0"/>
          </a:xfrm>
          <a:prstGeom prst="line">
            <a:avLst/>
          </a:prstGeom>
          <a:ln w="38100">
            <a:solidFill>
              <a:srgbClr val="479F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5386938" y="2618072"/>
            <a:ext cx="1" cy="140170"/>
          </a:xfrm>
          <a:prstGeom prst="line">
            <a:avLst/>
          </a:prstGeom>
          <a:ln w="38100">
            <a:solidFill>
              <a:srgbClr val="81D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077760" y="2156059"/>
            <a:ext cx="12426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Feature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s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07480" y="2156058"/>
            <a:ext cx="95891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Target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99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importance(rf)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#rf100 </a:t>
            </a:r>
            <a:r>
              <a:rPr lang="th-TH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rf1000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90961" y="2098227"/>
            <a:ext cx="536678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FF"/>
                </a:solidFill>
                <a:latin typeface="Lucida Console" panose="020B0609040504020204" pitchFamily="49" charset="0"/>
              </a:rPr>
              <a:t>&gt; importance(rf100)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</a:t>
            </a:r>
            <a:r>
              <a:rPr lang="en-US" altLang="en-US" sz="2800" dirty="0">
                <a:latin typeface="Lucida Console" panose="020B0609040504020204" pitchFamily="49" charset="0"/>
              </a:rPr>
              <a:t>MeanDecreaseGini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Pclass         47.20993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Sex           116.33599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Age            55.11193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SibSp          17.65580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Parch          11.90206</a:t>
            </a:r>
            <a:endParaRPr kumimoji="0" lang="en-US" altLang="en-US" sz="6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6214611" y="2098227"/>
            <a:ext cx="5366780" cy="30162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FF"/>
                </a:solidFill>
                <a:latin typeface="Lucida Console" panose="020B0609040504020204" pitchFamily="49" charset="0"/>
              </a:rPr>
              <a:t>&gt; </a:t>
            </a:r>
            <a:r>
              <a:rPr lang="en-US" altLang="en-US" sz="28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importance(rf1000)</a:t>
            </a:r>
            <a:endParaRPr lang="en-US" altLang="en-US" sz="28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00FF"/>
                </a:solidFill>
                <a:latin typeface="Lucida Console" panose="020B0609040504020204" pitchFamily="49" charset="0"/>
              </a:rPr>
              <a:t>       </a:t>
            </a:r>
            <a:r>
              <a:rPr lang="en-US" altLang="en-US" sz="2800" dirty="0">
                <a:latin typeface="Lucida Console" panose="020B0609040504020204" pitchFamily="49" charset="0"/>
              </a:rPr>
              <a:t>MeanDecreaseGini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Pclass         46.21342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Sex           113.29435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Age            57.09309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SibSp          18.31345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Lucida Console" panose="020B0609040504020204" pitchFamily="49" charset="0"/>
              </a:rPr>
              <a:t>Parch          12.87700</a:t>
            </a:r>
            <a:endParaRPr kumimoji="0" lang="en-US" altLang="en-US" sz="60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  <a:r>
              <a:rPr lang="en-US" dirty="0" smtClean="0"/>
              <a:t>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ป่าแบบ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สุ่ม</a:t>
            </a:r>
            <a:endParaRPr lang="en-US" sz="5400" dirty="0"/>
          </a:p>
        </p:txBody>
      </p:sp>
      <p:sp>
        <p:nvSpPr>
          <p:cNvPr id="7" name="Rectangle 6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varImpPlot(rf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#rf100 </a:t>
            </a:r>
            <a:r>
              <a:rPr lang="th-TH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และ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rf1000</a:t>
            </a:r>
            <a:endParaRPr 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7" y="2028575"/>
            <a:ext cx="5563371" cy="41757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23" y="2028575"/>
            <a:ext cx="5563372" cy="417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สรุป</a:t>
            </a:r>
            <a:endParaRPr lang="en-US" sz="5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2584" y="1714352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8000" dirty="0" smtClean="0">
                <a:solidFill>
                  <a:schemeClr val="tx1"/>
                </a:solidFill>
              </a:rPr>
              <a:t>Decision Trees</a:t>
            </a:r>
            <a:endParaRPr lang="en-US" sz="4800" dirty="0">
              <a:solidFill>
                <a:schemeClr val="tx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431379" y="1630151"/>
            <a:ext cx="5338794" cy="118910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8000" dirty="0" smtClean="0">
                <a:solidFill>
                  <a:schemeClr val="tx1"/>
                </a:solidFill>
              </a:rPr>
              <a:t>Random Forest</a:t>
            </a:r>
            <a:endParaRPr lang="en-US" sz="4800" dirty="0">
              <a:solidFill>
                <a:schemeClr val="tx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4125" y="1183452"/>
            <a:ext cx="386225" cy="6729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9944" y="1183452"/>
            <a:ext cx="386225" cy="6729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6005" y="1183452"/>
            <a:ext cx="386225" cy="6729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64678" y="1183452"/>
            <a:ext cx="386225" cy="6729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82727" y="1183452"/>
            <a:ext cx="386225" cy="6729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76" y="1183452"/>
            <a:ext cx="386225" cy="672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98915" y="1183452"/>
            <a:ext cx="386225" cy="6729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7885" y="1183452"/>
            <a:ext cx="386225" cy="672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7095" y="1165894"/>
            <a:ext cx="386225" cy="672942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532584" y="2637558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FF0000"/>
                </a:solidFill>
              </a:rPr>
              <a:t>Overfitting</a:t>
            </a:r>
            <a:endParaRPr lang="en-US" sz="6000" dirty="0">
              <a:solidFill>
                <a:srgbClr val="FF000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32584" y="3563620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FF0000"/>
                </a:solidFill>
              </a:rPr>
              <a:t>Low accuracy</a:t>
            </a:r>
            <a:endParaRPr lang="en-US" sz="6000" dirty="0">
              <a:solidFill>
                <a:srgbClr val="FF000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532584" y="4489681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00FF00"/>
                </a:solidFill>
              </a:rPr>
              <a:t>Simpler and easier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524011" y="2637558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00FF00"/>
                </a:solidFill>
              </a:rPr>
              <a:t>Reduce Overfitting</a:t>
            </a:r>
            <a:endParaRPr lang="en-US" sz="6000" dirty="0">
              <a:solidFill>
                <a:srgbClr val="00FF0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524011" y="3563620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00FF00"/>
                </a:solidFill>
              </a:rPr>
              <a:t>More accuracy</a:t>
            </a:r>
            <a:endParaRPr lang="en-US" sz="6000" dirty="0">
              <a:solidFill>
                <a:srgbClr val="00FF00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524011" y="4489681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FF0000"/>
                </a:solidFill>
              </a:rPr>
              <a:t>Complex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32584" y="5412888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00FF00"/>
                </a:solidFill>
              </a:rPr>
              <a:t>Fast Training</a:t>
            </a:r>
            <a:endParaRPr lang="en-US" sz="6000" dirty="0">
              <a:solidFill>
                <a:srgbClr val="00FF00"/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550040" y="5412888"/>
            <a:ext cx="5101472" cy="992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sz="6000" dirty="0" smtClean="0">
                <a:solidFill>
                  <a:srgbClr val="FF0000"/>
                </a:solidFill>
              </a:rPr>
              <a:t>Slow Training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2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Trees 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ต้นไม้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ตัดสินใจ</a:t>
            </a:r>
            <a:endParaRPr lang="en-US" sz="5400" dirty="0"/>
          </a:p>
        </p:txBody>
      </p:sp>
      <p:sp>
        <p:nvSpPr>
          <p:cNvPr id="5" name="Pentagon 4"/>
          <p:cNvSpPr/>
          <p:nvPr/>
        </p:nvSpPr>
        <p:spPr>
          <a:xfrm>
            <a:off x="891540" y="1635536"/>
            <a:ext cx="7049302" cy="1232791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bg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Data </a:t>
            </a:r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Preparation </a:t>
            </a:r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: </a:t>
            </a:r>
            <a:r>
              <a:rPr lang="th-TH" sz="40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การเตรียมข้อมูล</a:t>
            </a:r>
            <a:endParaRPr lang="en-US" sz="40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2805363" y="3351588"/>
            <a:ext cx="7049302" cy="1232791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 Modeling : </a:t>
            </a:r>
            <a:r>
              <a:rPr lang="th-TH" sz="40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40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สร้างโมเดล</a:t>
            </a:r>
            <a:endParaRPr lang="en-US" sz="40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4685699" y="5067640"/>
            <a:ext cx="7049302" cy="1232791"/>
          </a:xfrm>
          <a:prstGeom prst="homePlat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rPr>
              <a:t> Evaluation : </a:t>
            </a:r>
            <a:r>
              <a:rPr lang="th-TH" sz="40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40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วัดประสิทธิภาพโมเดล</a:t>
            </a:r>
            <a:endParaRPr lang="en-US" sz="40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069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: 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โมเดล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ต้นไม้</a:t>
            </a:r>
            <a:r>
              <a:rPr lang="th-TH" sz="5400" dirty="0" smtClean="0">
                <a:latin typeface="FreesiaUPC" panose="020B0604020202020204" pitchFamily="34" charset="-34"/>
                <a:cs typeface="FreesiaUPC" panose="020B0604020202020204" pitchFamily="34" charset="-34"/>
              </a:rPr>
              <a:t>ตัดสินใจ</a:t>
            </a:r>
            <a:endParaRPr lang="en-US" sz="5400" dirty="0"/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#install.packages(c("rpart", "rpart.plot"))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(rpart)</a:t>
            </a:r>
          </a:p>
          <a:p>
            <a:r>
              <a:rPr lang="en-US" sz="2800" b="1" dirty="0">
                <a:solidFill>
                  <a:srgbClr val="0000F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library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(rpart.plot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endParaRPr lang="en-US" sz="3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9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titanic_train$Survived &lt;- as.factor(titanic_train$Survived)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&lt;- as.factor(titanic_test$Survived)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 &lt;- rpart(Survived ~ ., data = titanic_train)</a:t>
            </a: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 &lt;- predict(tree_fit, newdata = titanic_test,type = </a:t>
            </a:r>
            <a:r>
              <a:rPr lang="en-US" sz="28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"class</a:t>
            </a:r>
            <a:r>
              <a:rPr lang="en-US" sz="28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mean(p == titanic_test$Survived)</a:t>
            </a:r>
          </a:p>
          <a:p>
            <a:endParaRPr lang="en-US" sz="7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r>
              <a:rPr lang="en-US" sz="28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rpart.plot(tree_fit)</a:t>
            </a:r>
          </a:p>
        </p:txBody>
      </p:sp>
      <p:sp>
        <p:nvSpPr>
          <p:cNvPr id="4" name="Rectangle 3"/>
          <p:cNvSpPr/>
          <p:nvPr/>
        </p:nvSpPr>
        <p:spPr>
          <a:xfrm>
            <a:off x="696027" y="2714323"/>
            <a:ext cx="7341068" cy="1771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96027" y="4572001"/>
            <a:ext cx="7341068" cy="404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6027" y="5049887"/>
            <a:ext cx="7341068" cy="86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entagon 14"/>
          <p:cNvSpPr/>
          <p:nvPr/>
        </p:nvSpPr>
        <p:spPr>
          <a:xfrm>
            <a:off x="8655721" y="2257913"/>
            <a:ext cx="3175878" cy="761155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การเตรียมข้อมูล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8655721" y="3409466"/>
            <a:ext cx="3154477" cy="758952"/>
          </a:xfrm>
          <a:prstGeom prst="homePlat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สร้างโมเดล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17" name="Pentagon 16"/>
          <p:cNvSpPr/>
          <p:nvPr/>
        </p:nvSpPr>
        <p:spPr>
          <a:xfrm>
            <a:off x="8655721" y="4217309"/>
            <a:ext cx="3154478" cy="758952"/>
          </a:xfrm>
          <a:prstGeom prst="homePlate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800" b="1" dirty="0" smtClean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การ</a:t>
            </a:r>
            <a:r>
              <a:rPr lang="th-TH" sz="2800" b="1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วัดประสิทธิภาพโมเดล</a:t>
            </a:r>
            <a:endParaRPr lang="en-US" sz="2800" b="1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cxnSp>
        <p:nvCxnSpPr>
          <p:cNvPr id="10" name="Straight Connector 9"/>
          <p:cNvCxnSpPr>
            <a:stCxn id="4" idx="3"/>
            <a:endCxn id="15" idx="1"/>
          </p:cNvCxnSpPr>
          <p:nvPr/>
        </p:nvCxnSpPr>
        <p:spPr>
          <a:xfrm flipV="1">
            <a:off x="8037095" y="2638491"/>
            <a:ext cx="618626" cy="96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3"/>
            <a:endCxn id="16" idx="1"/>
          </p:cNvCxnSpPr>
          <p:nvPr/>
        </p:nvCxnSpPr>
        <p:spPr>
          <a:xfrm flipV="1">
            <a:off x="8037095" y="3788942"/>
            <a:ext cx="618626" cy="9851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  <a:endCxn id="17" idx="1"/>
          </p:cNvCxnSpPr>
          <p:nvPr/>
        </p:nvCxnSpPr>
        <p:spPr>
          <a:xfrm flipV="1">
            <a:off x="8037095" y="4596785"/>
            <a:ext cx="618626" cy="8835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8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การเตรียมข้อมูล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&lt;- read.csv(</a:t>
            </a:r>
            <a:r>
              <a:rPr lang="en-US" sz="32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"C:\\R_Code\\Week-3\\titanic_train.csv"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</a:p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 &lt;- read.csv(</a:t>
            </a:r>
            <a:r>
              <a:rPr lang="en-US" sz="32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"C:\\R_Code\\Week-3\\titanic_test.csv"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10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306800"/>
              </p:ext>
            </p:extLst>
          </p:nvPr>
        </p:nvGraphicFramePr>
        <p:xfrm>
          <a:off x="471629" y="2758242"/>
          <a:ext cx="5380530" cy="37528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96755"/>
                <a:gridCol w="896755"/>
                <a:gridCol w="896755"/>
                <a:gridCol w="896755"/>
                <a:gridCol w="896755"/>
                <a:gridCol w="896755"/>
              </a:tblGrid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91907" y="2310063"/>
            <a:ext cx="3359226" cy="3928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TRAIN DATA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0415"/>
              </p:ext>
            </p:extLst>
          </p:nvPr>
        </p:nvGraphicFramePr>
        <p:xfrm>
          <a:off x="6102412" y="2758242"/>
          <a:ext cx="5380530" cy="37528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96755"/>
                <a:gridCol w="896755"/>
                <a:gridCol w="896755"/>
                <a:gridCol w="896755"/>
                <a:gridCol w="896755"/>
                <a:gridCol w="896755"/>
              </a:tblGrid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7074564" y="2323748"/>
            <a:ext cx="3397722" cy="3928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TEST DATA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6337" y="2338036"/>
            <a:ext cx="1520792" cy="336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8699634" y="2352024"/>
            <a:ext cx="1520792" cy="336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34522" y="1424557"/>
            <a:ext cx="1594792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4522" y="1917833"/>
            <a:ext cx="1498539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3" grpId="0" animBg="1"/>
      <p:bldP spid="13" grpId="0" animBg="1"/>
      <p:bldP spid="14" grpId="1" animBg="1"/>
      <p:bldP spid="14" grpId="2" animBg="1"/>
      <p:bldP spid="14" grpId="3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การสร้างโมเดล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tree_fit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 &lt;-  rpart ( Survived  ~ . ,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data =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titanic_train )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910982"/>
              </p:ext>
            </p:extLst>
          </p:nvPr>
        </p:nvGraphicFramePr>
        <p:xfrm>
          <a:off x="471625" y="2651092"/>
          <a:ext cx="6811488" cy="38600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1135248"/>
                <a:gridCol w="1135248"/>
                <a:gridCol w="1135248"/>
                <a:gridCol w="1135248"/>
                <a:gridCol w="1135248"/>
                <a:gridCol w="1135248"/>
              </a:tblGrid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54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6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7774797" y="1701564"/>
            <a:ext cx="3087585" cy="1633000"/>
            <a:chOff x="7774797" y="1701564"/>
            <a:chExt cx="3087585" cy="1633000"/>
          </a:xfrm>
        </p:grpSpPr>
        <p:sp>
          <p:nvSpPr>
            <p:cNvPr id="8" name="Rounded Rectangle 7"/>
            <p:cNvSpPr/>
            <p:nvPr/>
          </p:nvSpPr>
          <p:spPr>
            <a:xfrm>
              <a:off x="7774797" y="1701564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TRAIN DATA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8020639" y="2497208"/>
              <a:ext cx="2595899" cy="4825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titanic_train</a:t>
              </a:r>
              <a:endParaRPr lang="en-US" sz="40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734522" y="1424557"/>
            <a:ext cx="975525" cy="3272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>
            <a:stCxn id="3" idx="1"/>
            <a:endCxn id="15" idx="2"/>
          </p:cNvCxnSpPr>
          <p:nvPr/>
        </p:nvCxnSpPr>
        <p:spPr>
          <a:xfrm flipH="1" flipV="1">
            <a:off x="6420032" y="1743314"/>
            <a:ext cx="1600607" cy="995172"/>
          </a:xfrm>
          <a:prstGeom prst="straightConnector1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40823" y="1416073"/>
            <a:ext cx="1558417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028207" y="1398073"/>
            <a:ext cx="1175657" cy="327241"/>
          </a:xfrm>
          <a:prstGeom prst="rect">
            <a:avLst/>
          </a:prstGeom>
          <a:noFill/>
          <a:ln w="38100">
            <a:solidFill>
              <a:srgbClr val="81D6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/>
          <p:cNvCxnSpPr>
            <a:endCxn id="23" idx="2"/>
          </p:cNvCxnSpPr>
          <p:nvPr/>
        </p:nvCxnSpPr>
        <p:spPr>
          <a:xfrm flipH="1" flipV="1">
            <a:off x="3616036" y="1725314"/>
            <a:ext cx="3008510" cy="925778"/>
          </a:xfrm>
          <a:prstGeom prst="straightConnector1">
            <a:avLst/>
          </a:prstGeom>
          <a:ln w="38100">
            <a:solidFill>
              <a:srgbClr val="81D6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01572" y="1394858"/>
            <a:ext cx="153555" cy="327241"/>
          </a:xfrm>
          <a:prstGeom prst="rect">
            <a:avLst/>
          </a:prstGeom>
          <a:noFill/>
          <a:ln w="38100">
            <a:solidFill>
              <a:srgbClr val="479F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066508" y="2497208"/>
            <a:ext cx="4482711" cy="163797"/>
            <a:chOff x="1066508" y="2497208"/>
            <a:chExt cx="4482711" cy="163797"/>
          </a:xfrm>
        </p:grpSpPr>
        <p:grpSp>
          <p:nvGrpSpPr>
            <p:cNvPr id="29" name="Group 28"/>
            <p:cNvGrpSpPr/>
            <p:nvPr/>
          </p:nvGrpSpPr>
          <p:grpSpPr>
            <a:xfrm>
              <a:off x="1066508" y="2497208"/>
              <a:ext cx="4482711" cy="163797"/>
              <a:chOff x="904775" y="2618072"/>
              <a:chExt cx="3588619" cy="14017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904775" y="2618072"/>
                <a:ext cx="0" cy="140170"/>
              </a:xfrm>
              <a:prstGeom prst="line">
                <a:avLst/>
              </a:prstGeom>
              <a:ln w="38100">
                <a:solidFill>
                  <a:srgbClr val="479F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 flipV="1">
                <a:off x="4493393" y="2618072"/>
                <a:ext cx="1" cy="140170"/>
              </a:xfrm>
              <a:prstGeom prst="line">
                <a:avLst/>
              </a:prstGeom>
              <a:ln w="38100">
                <a:solidFill>
                  <a:srgbClr val="479FF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/>
            <p:cNvCxnSpPr/>
            <p:nvPr/>
          </p:nvCxnSpPr>
          <p:spPr>
            <a:xfrm flipH="1">
              <a:off x="1066509" y="2497208"/>
              <a:ext cx="4482709" cy="0"/>
            </a:xfrm>
            <a:prstGeom prst="line">
              <a:avLst/>
            </a:prstGeom>
            <a:ln w="38100">
              <a:solidFill>
                <a:srgbClr val="479FF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flipV="1">
            <a:off x="3317383" y="1743314"/>
            <a:ext cx="1337744" cy="753894"/>
          </a:xfrm>
          <a:prstGeom prst="straightConnector1">
            <a:avLst/>
          </a:prstGeom>
          <a:ln w="38100">
            <a:solidFill>
              <a:srgbClr val="479F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7774797" y="3739180"/>
            <a:ext cx="3087585" cy="1633000"/>
            <a:chOff x="7774797" y="3739180"/>
            <a:chExt cx="3087585" cy="1633000"/>
          </a:xfrm>
        </p:grpSpPr>
        <p:sp>
          <p:nvSpPr>
            <p:cNvPr id="39" name="Rounded Rectangle 38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DT MODEL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020639" y="4534824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tree_fit</a:t>
              </a:r>
              <a:endParaRPr lang="en-US" sz="4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669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5" grpId="2" animBg="1"/>
      <p:bldP spid="23" grpId="0" animBg="1"/>
      <p:bldP spid="23" grpId="1" animBg="1"/>
      <p:bldP spid="23" grpId="2" animBg="1"/>
      <p:bldP spid="27" grpId="0" animBg="1"/>
      <p:bldP spid="27" grpId="1" animBg="1"/>
      <p:bldP spid="2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การวัดประสิทธิภาพโมเดล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p &lt;-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predict ( tree_fit ,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newdata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=  titanic_test , type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= </a:t>
            </a:r>
            <a:r>
              <a:rPr lang="en-US" sz="3200" b="1" dirty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"class</a:t>
            </a:r>
            <a:r>
              <a:rPr lang="en-US" sz="3200" b="1" dirty="0" smtClean="0">
                <a:solidFill>
                  <a:srgbClr val="00B05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"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)</a:t>
            </a:r>
            <a:endParaRPr lang="en-US" sz="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84662"/>
              </p:ext>
            </p:extLst>
          </p:nvPr>
        </p:nvGraphicFramePr>
        <p:xfrm>
          <a:off x="6102412" y="2758242"/>
          <a:ext cx="5380530" cy="37528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96755"/>
                <a:gridCol w="896755"/>
                <a:gridCol w="896755"/>
                <a:gridCol w="896755"/>
                <a:gridCol w="896755"/>
                <a:gridCol w="896755"/>
              </a:tblGrid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6102412" y="2323748"/>
            <a:ext cx="5380530" cy="3928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TEST DATA                                418 Records.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2216" y="2351721"/>
            <a:ext cx="1520792" cy="336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</a:t>
            </a:r>
            <a:endParaRPr lang="en-US" sz="2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1852548" y="2323748"/>
            <a:ext cx="3087585" cy="1633000"/>
            <a:chOff x="7774797" y="3739180"/>
            <a:chExt cx="3087585" cy="1633000"/>
          </a:xfrm>
        </p:grpSpPr>
        <p:sp>
          <p:nvSpPr>
            <p:cNvPr id="33" name="Rounded Rectangle 32"/>
            <p:cNvSpPr/>
            <p:nvPr/>
          </p:nvSpPr>
          <p:spPr>
            <a:xfrm>
              <a:off x="7774797" y="3739180"/>
              <a:ext cx="3087585" cy="163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DT MODEL</a:t>
              </a:r>
              <a:endParaRPr lang="en-US" sz="4000" b="1" dirty="0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8020639" y="4534824"/>
              <a:ext cx="2595899" cy="482556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smtClean="0">
                  <a:latin typeface="Browallia New" panose="020B0604020202020204" pitchFamily="34" charset="-34"/>
                  <a:cs typeface="Browallia New" panose="020B0604020202020204" pitchFamily="34" charset="-34"/>
                </a:rPr>
                <a:t>tree_fit</a:t>
              </a:r>
              <a:endParaRPr lang="en-US" sz="4000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2398817" y="1417560"/>
            <a:ext cx="997524" cy="327241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904555" y="1417559"/>
            <a:ext cx="1543748" cy="327241"/>
          </a:xfrm>
          <a:prstGeom prst="rect">
            <a:avLst/>
          </a:prstGeom>
          <a:noFill/>
          <a:ln w="38100"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/>
          <p:cNvCxnSpPr>
            <a:stCxn id="22" idx="1"/>
            <a:endCxn id="37" idx="2"/>
          </p:cNvCxnSpPr>
          <p:nvPr/>
        </p:nvCxnSpPr>
        <p:spPr>
          <a:xfrm flipH="1" flipV="1">
            <a:off x="5676429" y="1744800"/>
            <a:ext cx="425983" cy="775365"/>
          </a:xfrm>
          <a:prstGeom prst="straightConnector1">
            <a:avLst/>
          </a:prstGeom>
          <a:ln w="38100">
            <a:solidFill>
              <a:srgbClr val="70AD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0"/>
            <a:endCxn id="36" idx="2"/>
          </p:cNvCxnSpPr>
          <p:nvPr/>
        </p:nvCxnSpPr>
        <p:spPr>
          <a:xfrm flipH="1" flipV="1">
            <a:off x="2897579" y="1744801"/>
            <a:ext cx="498762" cy="57894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92366" y="1417559"/>
            <a:ext cx="305161" cy="32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997527" y="4067442"/>
            <a:ext cx="4536374" cy="2443650"/>
            <a:chOff x="997527" y="4067442"/>
            <a:chExt cx="4536374" cy="2443650"/>
          </a:xfrm>
        </p:grpSpPr>
        <p:grpSp>
          <p:nvGrpSpPr>
            <p:cNvPr id="43" name="Group 42"/>
            <p:cNvGrpSpPr/>
            <p:nvPr/>
          </p:nvGrpSpPr>
          <p:grpSpPr>
            <a:xfrm>
              <a:off x="997527" y="4067442"/>
              <a:ext cx="4536374" cy="2443650"/>
              <a:chOff x="7774797" y="3739180"/>
              <a:chExt cx="3087585" cy="2443650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7774797" y="3739180"/>
                <a:ext cx="3087585" cy="244365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b="1" dirty="0" smtClean="0">
                    <a:latin typeface="Browallia New" panose="020B0604020202020204" pitchFamily="34" charset="-34"/>
                    <a:cs typeface="Browallia New" panose="020B0604020202020204" pitchFamily="34" charset="-34"/>
                  </a:rPr>
                  <a:t>VECTOR : Factor(“0”,”1”)</a:t>
                </a:r>
                <a:endParaRPr lang="en-US" sz="4000" b="1" dirty="0">
                  <a:latin typeface="Browallia New" panose="020B0604020202020204" pitchFamily="34" charset="-34"/>
                  <a:cs typeface="Browallia New" panose="020B0604020202020204" pitchFamily="34" charset="-34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726570" y="4478449"/>
                <a:ext cx="1184038" cy="4825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>
                    <a:latin typeface="Browallia New" panose="020B0604020202020204" pitchFamily="34" charset="-34"/>
                    <a:cs typeface="Browallia New" panose="020B0604020202020204" pitchFamily="34" charset="-34"/>
                  </a:rPr>
                  <a:t>p</a:t>
                </a:r>
                <a:endParaRPr lang="en-US" sz="4000" dirty="0"/>
              </a:p>
            </p:txBody>
          </p:sp>
        </p:grpSp>
        <p:sp>
          <p:nvSpPr>
            <p:cNvPr id="46" name="Rectangle 2"/>
            <p:cNvSpPr>
              <a:spLocks noChangeArrowheads="1"/>
            </p:cNvSpPr>
            <p:nvPr/>
          </p:nvSpPr>
          <p:spPr bwMode="auto">
            <a:xfrm>
              <a:off x="1542485" y="5399961"/>
              <a:ext cx="3446456" cy="9694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1 2 3 4 5 6 7 8 9 10 11 12 13 14 15 16 17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0 0 0 0 1 0 0 0 1 0 0 0 1 0 1 1 0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18 19 20 21 22 23 24 25 26 27 28 29 30 31 32 33 34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0 1 0 0 0 1 0 1 0 1 0 0 0 0 0 0 0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...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409 410 411 412 413 414 415 416 417 418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0 1 0 1 0 0 1 0 0 0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48" name="Elbow Connector 47"/>
          <p:cNvCxnSpPr>
            <a:stCxn id="42" idx="2"/>
            <a:endCxn id="45" idx="1"/>
          </p:cNvCxnSpPr>
          <p:nvPr/>
        </p:nvCxnSpPr>
        <p:spPr>
          <a:xfrm rot="16200000" flipH="1">
            <a:off x="-31170" y="2620917"/>
            <a:ext cx="3303189" cy="15509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003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: </a:t>
            </a:r>
            <a:r>
              <a:rPr lang="th-TH" sz="5400" dirty="0">
                <a:latin typeface="FreesiaUPC" panose="020B0604020202020204" pitchFamily="34" charset="-34"/>
                <a:cs typeface="FreesiaUPC" panose="020B0604020202020204" pitchFamily="34" charset="-34"/>
              </a:rPr>
              <a:t>การวัดประสิทธิภาพโมเดล</a:t>
            </a:r>
            <a:endParaRPr lang="en-US" sz="5400" dirty="0"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6027" y="1288794"/>
            <a:ext cx="11037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m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ean ( p </a:t>
            </a:r>
            <a:r>
              <a:rPr lang="en-US" sz="3200" b="1" dirty="0">
                <a:latin typeface="Browallia New" panose="020B0604020202020204" pitchFamily="34" charset="-34"/>
                <a:cs typeface="Browallia New" panose="020B0604020202020204" pitchFamily="34" charset="-34"/>
              </a:rPr>
              <a:t>== </a:t>
            </a:r>
            <a:r>
              <a:rPr lang="en-US" sz="32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titanic_test$Survived )</a:t>
            </a:r>
            <a:endParaRPr lang="en-US" sz="32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6102412" y="2758242"/>
          <a:ext cx="5380530" cy="375285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896755"/>
                <a:gridCol w="896755"/>
                <a:gridCol w="896755"/>
                <a:gridCol w="896755"/>
                <a:gridCol w="896755"/>
                <a:gridCol w="896755"/>
              </a:tblGrid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Pclass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Sex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Age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SibSp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Parch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F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Survived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1D654"/>
                    </a:solidFill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62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female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male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55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Browallia New" panose="020B0604020202020204" pitchFamily="34" charset="-34"/>
                          <a:cs typeface="Browallia New" panose="020B0604020202020204" pitchFamily="34" charset="-34"/>
                        </a:rPr>
                        <a:t>..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Browallia New" panose="020B0604020202020204" pitchFamily="34" charset="-34"/>
                        <a:cs typeface="Browallia New" panose="020B0604020202020204" pitchFamily="34" charset="-34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Rounded Rectangle 21"/>
          <p:cNvSpPr/>
          <p:nvPr/>
        </p:nvSpPr>
        <p:spPr>
          <a:xfrm>
            <a:off x="6102412" y="2323748"/>
            <a:ext cx="5380530" cy="39283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TEST DATA                                418 Records.</a:t>
            </a:r>
            <a:endParaRPr lang="en-US" sz="2800" b="1" dirty="0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32216" y="2351721"/>
            <a:ext cx="1520792" cy="3368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Browallia New" panose="020B0604020202020204" pitchFamily="34" charset="-34"/>
                <a:cs typeface="Browallia New" panose="020B0604020202020204" pitchFamily="34" charset="-34"/>
              </a:rPr>
              <a:t>titanic_test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2291938" y="1417559"/>
            <a:ext cx="2755075" cy="327241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662545" y="1417559"/>
            <a:ext cx="249382" cy="327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0055" y="2323748"/>
            <a:ext cx="4536374" cy="2443650"/>
            <a:chOff x="997527" y="4067442"/>
            <a:chExt cx="4536374" cy="2443650"/>
          </a:xfrm>
        </p:grpSpPr>
        <p:grpSp>
          <p:nvGrpSpPr>
            <p:cNvPr id="43" name="Group 42"/>
            <p:cNvGrpSpPr/>
            <p:nvPr/>
          </p:nvGrpSpPr>
          <p:grpSpPr>
            <a:xfrm>
              <a:off x="997527" y="4067442"/>
              <a:ext cx="4536374" cy="2443650"/>
              <a:chOff x="7774797" y="3739180"/>
              <a:chExt cx="3087585" cy="2443650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7774797" y="3739180"/>
                <a:ext cx="3087585" cy="2443650"/>
              </a:xfrm>
              <a:prstGeom prst="round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000" b="1" dirty="0" smtClean="0">
                    <a:latin typeface="Browallia New" panose="020B0604020202020204" pitchFamily="34" charset="-34"/>
                    <a:cs typeface="Browallia New" panose="020B0604020202020204" pitchFamily="34" charset="-34"/>
                  </a:rPr>
                  <a:t>VECTOR : Factor(“0”,”1”)</a:t>
                </a:r>
                <a:endParaRPr lang="en-US" sz="4000" b="1" dirty="0">
                  <a:latin typeface="Browallia New" panose="020B0604020202020204" pitchFamily="34" charset="-34"/>
                  <a:cs typeface="Browallia New" panose="020B0604020202020204" pitchFamily="34" charset="-34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8726570" y="4478449"/>
                <a:ext cx="1184038" cy="4825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>
                    <a:latin typeface="Browallia New" panose="020B0604020202020204" pitchFamily="34" charset="-34"/>
                    <a:cs typeface="Browallia New" panose="020B0604020202020204" pitchFamily="34" charset="-34"/>
                  </a:rPr>
                  <a:t>p</a:t>
                </a:r>
                <a:endParaRPr lang="en-US" sz="4000" dirty="0"/>
              </a:p>
            </p:txBody>
          </p:sp>
        </p:grpSp>
        <p:sp>
          <p:nvSpPr>
            <p:cNvPr id="46" name="Rectangle 2"/>
            <p:cNvSpPr>
              <a:spLocks noChangeArrowheads="1"/>
            </p:cNvSpPr>
            <p:nvPr/>
          </p:nvSpPr>
          <p:spPr bwMode="auto">
            <a:xfrm>
              <a:off x="1542485" y="5399961"/>
              <a:ext cx="3446456" cy="9694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1 2 3 4 5 6 7 8 9 10 11 12 13 14 15 16 17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0 0 0 0 1 0 0 0 1 0 0 0 1 0 1 1 0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18 19 20 21 22 23 24 25 26 27 28 29 30 31 32 33 34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0 1 0 0 0 1 0 1 0 1 0 0 0 0 0 0 0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...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409 410 411 412 413 414 415 416 417 418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Lucida Console" panose="020B0609040504020204" pitchFamily="49" charset="0"/>
                </a:rPr>
                <a:t>0 1 0 1 0 0 1 0 0 0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cxnSp>
        <p:nvCxnSpPr>
          <p:cNvPr id="27" name="Straight Arrow Connector 26"/>
          <p:cNvCxnSpPr>
            <a:stCxn id="44" idx="0"/>
            <a:endCxn id="42" idx="2"/>
          </p:cNvCxnSpPr>
          <p:nvPr/>
        </p:nvCxnSpPr>
        <p:spPr>
          <a:xfrm flipH="1" flipV="1">
            <a:off x="1787236" y="1744800"/>
            <a:ext cx="1621006" cy="5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580915" y="2744554"/>
            <a:ext cx="902028" cy="3766538"/>
          </a:xfrm>
          <a:prstGeom prst="rect">
            <a:avLst/>
          </a:prstGeom>
          <a:noFill/>
          <a:ln w="381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>
            <a:stCxn id="39" idx="1"/>
          </p:cNvCxnSpPr>
          <p:nvPr/>
        </p:nvCxnSpPr>
        <p:spPr>
          <a:xfrm flipH="1" flipV="1">
            <a:off x="3510463" y="1744800"/>
            <a:ext cx="7070452" cy="2883023"/>
          </a:xfrm>
          <a:prstGeom prst="straightConnector1">
            <a:avLst/>
          </a:prstGeom>
          <a:ln w="3810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10638" y="4955064"/>
            <a:ext cx="5462650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&gt; mean(p == titanic_test$Survived)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 smtClean="0">
                <a:solidFill>
                  <a:srgbClr val="0000FF"/>
                </a:solidFill>
                <a:latin typeface="Lucida Console" panose="020B0609040504020204" pitchFamily="49" charset="0"/>
              </a:rPr>
              <a:t>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0.9019139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0637" y="5485646"/>
            <a:ext cx="5462651" cy="1200329"/>
            <a:chOff x="510637" y="5485646"/>
            <a:chExt cx="5462651" cy="1200329"/>
          </a:xfrm>
        </p:grpSpPr>
        <p:sp>
          <p:nvSpPr>
            <p:cNvPr id="5" name="Rectangle 4"/>
            <p:cNvSpPr/>
            <p:nvPr/>
          </p:nvSpPr>
          <p:spPr>
            <a:xfrm>
              <a:off x="510637" y="5624146"/>
              <a:ext cx="5462651" cy="923330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669475" y="5570617"/>
              <a:ext cx="2061783" cy="110799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600" b="1" dirty="0" smtClean="0">
                  <a:ln w="12700" cmpd="sng">
                    <a:solidFill>
                      <a:srgbClr val="00FF00"/>
                    </a:solidFill>
                    <a:prstDash val="solid"/>
                  </a:ln>
                  <a:solidFill>
                    <a:srgbClr val="00FF00"/>
                  </a:solidFill>
                  <a:latin typeface="Browallia New" panose="020B0604020202020204" pitchFamily="34" charset="-34"/>
                  <a:cs typeface="Browallia New" panose="020B0604020202020204" pitchFamily="34" charset="-34"/>
                </a:rPr>
                <a:t>90.19%</a:t>
              </a:r>
              <a:endParaRPr lang="en-US" sz="6600" b="1" dirty="0">
                <a:ln w="12700" cmpd="sng">
                  <a:solidFill>
                    <a:srgbClr val="00FF00"/>
                  </a:solidFill>
                  <a:prstDash val="solid"/>
                </a:ln>
                <a:solidFill>
                  <a:srgbClr val="00FF00"/>
                </a:solidFill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685894" y="5485646"/>
              <a:ext cx="2896948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b="1" dirty="0" smtClean="0">
                  <a:ln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Browallia New" panose="020B0604020202020204" pitchFamily="34" charset="-34"/>
                  <a:cs typeface="Browallia New" panose="020B0604020202020204" pitchFamily="34" charset="-34"/>
                </a:rPr>
                <a:t>Accuracy</a:t>
              </a:r>
              <a:endParaRPr lang="en-US" sz="7200" b="1" cap="none" spc="0" dirty="0">
                <a:ln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26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2" grpId="0" animBg="1"/>
      <p:bldP spid="42" grpId="1" animBg="1"/>
      <p:bldP spid="39" grpId="0" animBg="1"/>
      <p:bldP spid="39" grpId="1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1853</Words>
  <Application>Microsoft Office PowerPoint</Application>
  <PresentationFormat>Widescreen</PresentationFormat>
  <Paragraphs>810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Browallia New</vt:lpstr>
      <vt:lpstr>Calibri</vt:lpstr>
      <vt:lpstr>Calibri Light</vt:lpstr>
      <vt:lpstr>FreesiaUPC</vt:lpstr>
      <vt:lpstr>Lucida Console</vt:lpstr>
      <vt:lpstr>Office Theme</vt:lpstr>
      <vt:lpstr>Decision Trees (โมเดลต้นไม้ตัดสินใจ)  &amp; Random Forest (โมเดลป่าแบบสุ่ม)  </vt:lpstr>
      <vt:lpstr>Decision Trees : โมเดลต้นไม้ตัดสินใจ</vt:lpstr>
      <vt:lpstr>Decision Trees : โมเดลต้นไม้ตัดสินใจ</vt:lpstr>
      <vt:lpstr>Decision Trees : โมเดลต้นไม้ตัดสินใจ</vt:lpstr>
      <vt:lpstr>Decision Trees : โมเดลต้นไม้ตัดสินใจ</vt:lpstr>
      <vt:lpstr>Data Preparation : การเตรียมข้อมูล</vt:lpstr>
      <vt:lpstr>Modeling : การสร้างโมเดล</vt:lpstr>
      <vt:lpstr>Evaluation : การวัดประสิทธิภาพโมเดล</vt:lpstr>
      <vt:lpstr>Evaluation : การวัดประสิทธิภาพโมเดล</vt:lpstr>
      <vt:lpstr>Evaluation : การวัดประสิทธิภาพโมเดล</vt:lpstr>
      <vt:lpstr>Evaluation : การวัดประสิทธิภาพโมเดล</vt:lpstr>
      <vt:lpstr>Additional: เพิ่มเติม</vt:lpstr>
      <vt:lpstr>Additional: เพิ่มเติม</vt:lpstr>
      <vt:lpstr>Additional: เพิ่มเติม</vt:lpstr>
      <vt:lpstr>Additional: เพิ่มเติม</vt:lpstr>
      <vt:lpstr>Additional: เพิ่มเติม</vt:lpstr>
      <vt:lpstr>Additional: เพิ่มเติม</vt:lpstr>
      <vt:lpstr>Additional: เพิ่มเติม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Modeling : การสร้างโมเดล</vt:lpstr>
      <vt:lpstr>Modeling : การสร้างโมเดล</vt:lpstr>
      <vt:lpstr>Evaluation : การวัดประสิทธิภาพโมเดล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Random Forest : โมเดลป่าแบบสุ่ม</vt:lpstr>
      <vt:lpstr>Conclusion : สรุป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109</cp:revision>
  <dcterms:created xsi:type="dcterms:W3CDTF">2019-08-04T18:26:24Z</dcterms:created>
  <dcterms:modified xsi:type="dcterms:W3CDTF">2019-08-08T04:18:27Z</dcterms:modified>
</cp:coreProperties>
</file>